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8" r:id="rId2"/>
    <p:sldId id="381" r:id="rId3"/>
    <p:sldId id="257" r:id="rId4"/>
    <p:sldId id="379" r:id="rId5"/>
    <p:sldId id="380" r:id="rId6"/>
    <p:sldId id="374" r:id="rId7"/>
    <p:sldId id="370" r:id="rId8"/>
    <p:sldId id="373" r:id="rId9"/>
    <p:sldId id="37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924"/>
    <a:srgbClr val="00FF00"/>
    <a:srgbClr val="FFFFC8"/>
    <a:srgbClr val="C8881E"/>
    <a:srgbClr val="009342"/>
    <a:srgbClr val="E0E1E2"/>
    <a:srgbClr val="00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96FA2-D662-42E6-84DF-61FA9F6E8D58}" v="1" dt="2023-08-30T20:53:55.204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3F60-B7E8-441E-9059-381A7CFEB880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239C-9E77-470B-89F8-B5BE033201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43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F8965-0877-4BD8-BD35-B7D991D8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56DDB7-48B8-4246-8143-F4E646EE2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1836B-15F9-47F2-9F7B-28527BD5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58BEE-2E18-4023-851D-EAE43699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C6871-27D5-4B28-9F33-062504D0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02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99351-1CAC-4733-B87B-6B4F58E4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C56CEF-BC08-4599-9E61-8A86640C9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B99C1-5BDA-4634-9710-3160FE00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08726-CA42-49BD-8E4B-AC8A2690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EC653-F828-4EFC-B10D-FCF1FF4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82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836583-FEEB-4E46-879F-753A47813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3B1FA8-84A1-49B4-8E99-BA4AC53B6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353A2-70E2-4321-B6C5-72717184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CEF4F-801B-4B4C-BA39-1BC71240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DE2DF2-0CD2-471E-9474-A752E8DB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36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D2926-08C8-4E34-9A10-C48DCA41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B4F2C-2686-4851-B26B-A15F7B93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A5C75-B554-4BF8-8996-3EA3A000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93F61-529A-478D-B078-369E4AB4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FEBCB-6CFA-46CA-9B6C-B5161699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24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97C33-9762-4D72-94B4-24054802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1F88A9-7EF3-42CD-9221-D4D8F944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C81E8-F4D9-4039-BFAF-10B2548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77FA4-E600-46A4-9498-B84490E7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CF0C7-D082-4B35-BB0A-023A7D5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3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6DDEB-2343-4087-BCAB-121CFB43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9448A-1C3C-43A3-97F5-39F98AA2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6A90E9-0837-46E1-9B4A-13FAFB27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DF300C-7001-4FF1-9BA8-BE1D0DDA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08AF37-1AD2-4D33-9471-07CBA50D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A0234-6BD8-4DD8-A2F2-F3D4B4C6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90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19402-615E-4CD1-A751-1FF4A27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9227D-5E94-45BC-95E0-855C3F20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25651-609B-4433-AB01-580C8B50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C02E7-E2DD-493B-954B-11562AB73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B47A0F-1352-440F-A6AE-9AE7D5CE9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0C7BA3-4AD2-4C99-B85E-9C508DA3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B7818C-E148-4E75-899A-B5935BA6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008AF7-DC53-498C-B3BB-60803E1C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8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CF959-181B-4C62-946F-7EB208B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389C5-E5A9-443D-B913-675B34DA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D240D-1628-4B2E-AD64-707D3D31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C4D45-7940-4409-8A51-5AB064E8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9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1195B9-38F5-4243-A9CE-BE94C512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56566-7D20-4EB3-97CD-6573C53B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AF31B9-A2FE-47C4-8485-DD9E90D4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5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931EC-3FA2-4BCE-B85B-0F165B71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8F263-4787-4D5C-98D4-0769331C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47ECF-7D79-44A6-8F93-1831CB961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5ABDC-0CA7-4CD1-8F4F-9A76AE48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E838BE-EF5B-45E2-85F5-A736616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06B26-5F38-4D8D-A81C-0CA6A643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5E05A-83D9-42FC-A126-C6C6BE32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2E16EB-CBD7-4645-A970-D116DF8B5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B2E4A7-B1AD-4FC4-A722-D4A41126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8334CB-26F6-410E-A039-CDDA0F5B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0E0A2A-1C0A-4D1A-AB1A-89C034D3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0DD62-76BD-4D9A-9AFC-D2F0B978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20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286606-B469-4A04-A4A8-13810820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12E8D3-F4B6-4002-A06A-D704AEFDD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0F77B0-963C-46B4-94A7-9F232C3E4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993A-BF96-4281-A1F0-6EDBD35CD84C}" type="datetimeFigureOut">
              <a:rPr lang="fr-CA" smtClean="0"/>
              <a:t>2023-08-31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E8456-A1A8-4477-962C-307833466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0B665-EB9A-4C3E-A381-50D3AC765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8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F545D33-1CDC-3A51-1836-6626301844A6}"/>
              </a:ext>
            </a:extLst>
          </p:cNvPr>
          <p:cNvSpPr/>
          <p:nvPr/>
        </p:nvSpPr>
        <p:spPr>
          <a:xfrm>
            <a:off x="0" y="-19455"/>
            <a:ext cx="12179030" cy="6186791"/>
          </a:xfrm>
          <a:custGeom>
            <a:avLst/>
            <a:gdLst>
              <a:gd name="connsiteX0" fmla="*/ 0 w 12169302"/>
              <a:gd name="connsiteY0" fmla="*/ 6186791 h 6186791"/>
              <a:gd name="connsiteX1" fmla="*/ 12169302 w 12169302"/>
              <a:gd name="connsiteY1" fmla="*/ 29183 h 6186791"/>
              <a:gd name="connsiteX2" fmla="*/ 9727 w 12169302"/>
              <a:gd name="connsiteY2" fmla="*/ 0 h 6186791"/>
              <a:gd name="connsiteX3" fmla="*/ 0 w 12169302"/>
              <a:gd name="connsiteY3" fmla="*/ 6186791 h 618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9302" h="6186791">
                <a:moveTo>
                  <a:pt x="0" y="6186791"/>
                </a:moveTo>
                <a:lnTo>
                  <a:pt x="12169302" y="29183"/>
                </a:lnTo>
                <a:lnTo>
                  <a:pt x="9727" y="0"/>
                </a:lnTo>
                <a:cubicBezTo>
                  <a:pt x="6485" y="2068749"/>
                  <a:pt x="3242" y="4137497"/>
                  <a:pt x="0" y="6186791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5C6A28-ADFD-0F62-6A02-8652F37F0912}"/>
              </a:ext>
            </a:extLst>
          </p:cNvPr>
          <p:cNvSpPr txBox="1"/>
          <p:nvPr/>
        </p:nvSpPr>
        <p:spPr>
          <a:xfrm>
            <a:off x="311285" y="340468"/>
            <a:ext cx="7470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CONSULTATION PUBLIQUE</a:t>
            </a:r>
          </a:p>
          <a:p>
            <a:r>
              <a:rPr lang="fr-CA" dirty="0"/>
              <a:t>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A05CED4-7AD2-EA08-E250-E3366529000C}"/>
              </a:ext>
            </a:extLst>
          </p:cNvPr>
          <p:cNvCxnSpPr/>
          <p:nvPr/>
        </p:nvCxnSpPr>
        <p:spPr>
          <a:xfrm>
            <a:off x="311285" y="2237364"/>
            <a:ext cx="62451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196061B-CB54-1803-559B-E8EE11496DD9}"/>
              </a:ext>
            </a:extLst>
          </p:cNvPr>
          <p:cNvSpPr txBox="1"/>
          <p:nvPr/>
        </p:nvSpPr>
        <p:spPr>
          <a:xfrm>
            <a:off x="311284" y="2432795"/>
            <a:ext cx="74708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5 septembre 2023</a:t>
            </a:r>
          </a:p>
          <a:p>
            <a:endParaRPr lang="fr-CA" dirty="0"/>
          </a:p>
        </p:txBody>
      </p:sp>
      <p:pic>
        <p:nvPicPr>
          <p:cNvPr id="44" name="image1.png">
            <a:extLst>
              <a:ext uri="{FF2B5EF4-FFF2-40B4-BE49-F238E27FC236}">
                <a16:creationId xmlns:a16="http://schemas.microsoft.com/office/drawing/2014/main" id="{8AAF1636-5431-9F5B-F219-8551DADA7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3234" y="2567223"/>
            <a:ext cx="4540502" cy="30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1. Historique des réparations – Partie 1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51542F-3945-FDE2-BC07-F83F15C7EED6}"/>
              </a:ext>
            </a:extLst>
          </p:cNvPr>
          <p:cNvCxnSpPr/>
          <p:nvPr/>
        </p:nvCxnSpPr>
        <p:spPr>
          <a:xfrm>
            <a:off x="566411" y="3586480"/>
            <a:ext cx="11043920" cy="0"/>
          </a:xfrm>
          <a:prstGeom prst="line">
            <a:avLst/>
          </a:prstGeom>
          <a:ln w="1016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EC19DA-AAE6-C8C1-3C8C-C9FCE77D03A8}"/>
              </a:ext>
            </a:extLst>
          </p:cNvPr>
          <p:cNvCxnSpPr>
            <a:cxnSpLocks/>
          </p:cNvCxnSpPr>
          <p:nvPr/>
        </p:nvCxnSpPr>
        <p:spPr>
          <a:xfrm flipV="1">
            <a:off x="2228497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533E2-FF31-2F63-CDFD-8183A9D64D62}"/>
              </a:ext>
            </a:extLst>
          </p:cNvPr>
          <p:cNvSpPr/>
          <p:nvPr/>
        </p:nvSpPr>
        <p:spPr>
          <a:xfrm>
            <a:off x="1523240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Enrochement de l’extrémité de la descente de bateaux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CC8770-4A28-C53B-9491-D8B250899A23}"/>
              </a:ext>
            </a:extLst>
          </p:cNvPr>
          <p:cNvSpPr/>
          <p:nvPr/>
        </p:nvSpPr>
        <p:spPr>
          <a:xfrm>
            <a:off x="1523240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F7AD9-D4B6-7CB5-39BE-9953E053BF05}"/>
              </a:ext>
            </a:extLst>
          </p:cNvPr>
          <p:cNvSpPr/>
          <p:nvPr/>
        </p:nvSpPr>
        <p:spPr>
          <a:xfrm>
            <a:off x="2409270" y="539496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2007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643793-B927-64B8-33C6-25FC5D91906E}"/>
              </a:ext>
            </a:extLst>
          </p:cNvPr>
          <p:cNvCxnSpPr>
            <a:cxnSpLocks/>
          </p:cNvCxnSpPr>
          <p:nvPr/>
        </p:nvCxnSpPr>
        <p:spPr>
          <a:xfrm>
            <a:off x="3135277" y="3590036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12ED1-BEF5-9017-84BF-133228BEC221}"/>
              </a:ext>
            </a:extLst>
          </p:cNvPr>
          <p:cNvSpPr/>
          <p:nvPr/>
        </p:nvSpPr>
        <p:spPr>
          <a:xfrm>
            <a:off x="2409270" y="4221484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Enrochement de l’extrémité de la descente de bateaux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32AB3F-44E2-B37E-D612-207AF33807B2}"/>
              </a:ext>
            </a:extLst>
          </p:cNvPr>
          <p:cNvCxnSpPr>
            <a:cxnSpLocks/>
          </p:cNvCxnSpPr>
          <p:nvPr/>
        </p:nvCxnSpPr>
        <p:spPr>
          <a:xfrm flipV="1">
            <a:off x="4095397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EEFA7A5-C49B-43EE-85DC-CC96C2C9CDD7}"/>
              </a:ext>
            </a:extLst>
          </p:cNvPr>
          <p:cNvSpPr/>
          <p:nvPr/>
        </p:nvSpPr>
        <p:spPr>
          <a:xfrm>
            <a:off x="3390140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Réparation de la glissière de sécurité suite à des dommages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7095D-764C-DFE1-C27B-271677F33002}"/>
              </a:ext>
            </a:extLst>
          </p:cNvPr>
          <p:cNvSpPr/>
          <p:nvPr/>
        </p:nvSpPr>
        <p:spPr>
          <a:xfrm>
            <a:off x="3390140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E72C1-A49B-4FA1-61A3-B7E1AED8E70A}"/>
              </a:ext>
            </a:extLst>
          </p:cNvPr>
          <p:cNvSpPr/>
          <p:nvPr/>
        </p:nvSpPr>
        <p:spPr>
          <a:xfrm>
            <a:off x="4337130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2014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7EEE1FF-DD90-6DD2-95C3-131ABB645607}"/>
              </a:ext>
            </a:extLst>
          </p:cNvPr>
          <p:cNvCxnSpPr>
            <a:cxnSpLocks/>
          </p:cNvCxnSpPr>
          <p:nvPr/>
        </p:nvCxnSpPr>
        <p:spPr>
          <a:xfrm>
            <a:off x="5063137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F5B8118-6D96-2CD7-0CCB-87F369D272F9}"/>
              </a:ext>
            </a:extLst>
          </p:cNvPr>
          <p:cNvSpPr/>
          <p:nvPr/>
        </p:nvSpPr>
        <p:spPr>
          <a:xfrm>
            <a:off x="4337130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Réparation du pavage à la jonction de la dalle de béton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A010E81-DA2F-DB9F-A9D1-800BA84EC42E}"/>
              </a:ext>
            </a:extLst>
          </p:cNvPr>
          <p:cNvCxnSpPr>
            <a:cxnSpLocks/>
          </p:cNvCxnSpPr>
          <p:nvPr/>
        </p:nvCxnSpPr>
        <p:spPr>
          <a:xfrm flipV="1">
            <a:off x="5962297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3DBB6-239A-A479-2640-10792C1E9BB8}"/>
              </a:ext>
            </a:extLst>
          </p:cNvPr>
          <p:cNvSpPr/>
          <p:nvPr/>
        </p:nvSpPr>
        <p:spPr>
          <a:xfrm>
            <a:off x="5257040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Enrochement de l’extrémité de la descente de bateaux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C0B371-D4B1-3108-853D-55EB7382DF1F}"/>
              </a:ext>
            </a:extLst>
          </p:cNvPr>
          <p:cNvSpPr/>
          <p:nvPr/>
        </p:nvSpPr>
        <p:spPr>
          <a:xfrm>
            <a:off x="5257040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B41F6A-7C46-EABA-F987-A7884B3D2637}"/>
              </a:ext>
            </a:extLst>
          </p:cNvPr>
          <p:cNvSpPr/>
          <p:nvPr/>
        </p:nvSpPr>
        <p:spPr>
          <a:xfrm>
            <a:off x="6249750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937FD9D-A1D5-977C-869B-129A3E125B96}"/>
              </a:ext>
            </a:extLst>
          </p:cNvPr>
          <p:cNvCxnSpPr>
            <a:cxnSpLocks/>
          </p:cNvCxnSpPr>
          <p:nvPr/>
        </p:nvCxnSpPr>
        <p:spPr>
          <a:xfrm>
            <a:off x="6975757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611F685-909B-8052-AD55-D6C647A9A8A1}"/>
              </a:ext>
            </a:extLst>
          </p:cNvPr>
          <p:cNvSpPr/>
          <p:nvPr/>
        </p:nvSpPr>
        <p:spPr>
          <a:xfrm>
            <a:off x="6249750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Enrochement de l’extrémité de la descente de bateaux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64CA715-4F48-8DDB-3643-EC4225A97A9C}"/>
              </a:ext>
            </a:extLst>
          </p:cNvPr>
          <p:cNvCxnSpPr>
            <a:cxnSpLocks/>
          </p:cNvCxnSpPr>
          <p:nvPr/>
        </p:nvCxnSpPr>
        <p:spPr>
          <a:xfrm flipV="1">
            <a:off x="7874917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F13C2-107E-84BF-C164-A823026FFAAE}"/>
              </a:ext>
            </a:extLst>
          </p:cNvPr>
          <p:cNvSpPr/>
          <p:nvPr/>
        </p:nvSpPr>
        <p:spPr>
          <a:xfrm>
            <a:off x="7169660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Installation de panneaux « Descente de bateau »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2FCB47-9C91-FD97-0DE3-E9612923ABF0}"/>
              </a:ext>
            </a:extLst>
          </p:cNvPr>
          <p:cNvSpPr/>
          <p:nvPr/>
        </p:nvSpPr>
        <p:spPr>
          <a:xfrm>
            <a:off x="7169660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D4DAA5-F7B8-FB90-8AE0-046113BBB1C2}"/>
              </a:ext>
            </a:extLst>
          </p:cNvPr>
          <p:cNvSpPr/>
          <p:nvPr/>
        </p:nvSpPr>
        <p:spPr>
          <a:xfrm>
            <a:off x="8136466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2017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0BA038-7942-2028-47AF-3D66C7E4CE43}"/>
              </a:ext>
            </a:extLst>
          </p:cNvPr>
          <p:cNvCxnSpPr>
            <a:cxnSpLocks/>
          </p:cNvCxnSpPr>
          <p:nvPr/>
        </p:nvCxnSpPr>
        <p:spPr>
          <a:xfrm>
            <a:off x="8862473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24981-B7A4-572F-227A-19BE61265A0B}"/>
              </a:ext>
            </a:extLst>
          </p:cNvPr>
          <p:cNvSpPr/>
          <p:nvPr/>
        </p:nvSpPr>
        <p:spPr>
          <a:xfrm>
            <a:off x="8136466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Réparation du pavage à la jonction de la dalle de béton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5D25F32-CFDD-44C6-CBE0-C54CA87039D1}"/>
              </a:ext>
            </a:extLst>
          </p:cNvPr>
          <p:cNvCxnSpPr>
            <a:cxnSpLocks/>
          </p:cNvCxnSpPr>
          <p:nvPr/>
        </p:nvCxnSpPr>
        <p:spPr>
          <a:xfrm flipV="1">
            <a:off x="9776443" y="2939279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E95524B-80A3-4BDC-88D3-5917091A86B8}"/>
              </a:ext>
            </a:extLst>
          </p:cNvPr>
          <p:cNvSpPr/>
          <p:nvPr/>
        </p:nvSpPr>
        <p:spPr>
          <a:xfrm>
            <a:off x="9071186" y="18572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Réfection du drain pluvial à la descente de bateaux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65FC2-2D86-4886-FA1E-58CCFFB77DC5}"/>
              </a:ext>
            </a:extLst>
          </p:cNvPr>
          <p:cNvSpPr/>
          <p:nvPr/>
        </p:nvSpPr>
        <p:spPr>
          <a:xfrm>
            <a:off x="9071186" y="1491483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3452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1. Historique des réparations – Partie 2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51542F-3945-FDE2-BC07-F83F15C7EED6}"/>
              </a:ext>
            </a:extLst>
          </p:cNvPr>
          <p:cNvCxnSpPr/>
          <p:nvPr/>
        </p:nvCxnSpPr>
        <p:spPr>
          <a:xfrm>
            <a:off x="566411" y="3586480"/>
            <a:ext cx="11043920" cy="0"/>
          </a:xfrm>
          <a:prstGeom prst="line">
            <a:avLst/>
          </a:prstGeom>
          <a:ln w="1016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EC19DA-AAE6-C8C1-3C8C-C9FCE77D03A8}"/>
              </a:ext>
            </a:extLst>
          </p:cNvPr>
          <p:cNvCxnSpPr>
            <a:cxnSpLocks/>
          </p:cNvCxnSpPr>
          <p:nvPr/>
        </p:nvCxnSpPr>
        <p:spPr>
          <a:xfrm flipV="1">
            <a:off x="2228499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533E2-FF31-2F63-CDFD-8183A9D64D62}"/>
              </a:ext>
            </a:extLst>
          </p:cNvPr>
          <p:cNvSpPr/>
          <p:nvPr/>
        </p:nvSpPr>
        <p:spPr>
          <a:xfrm>
            <a:off x="1523242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Émondage et retrait de certains arbres pour la visibilité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CC8770-4A28-C53B-9491-D8B250899A23}"/>
              </a:ext>
            </a:extLst>
          </p:cNvPr>
          <p:cNvSpPr/>
          <p:nvPr/>
        </p:nvSpPr>
        <p:spPr>
          <a:xfrm>
            <a:off x="1523242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F7AD9-D4B6-7CB5-39BE-9953E053BF05}"/>
              </a:ext>
            </a:extLst>
          </p:cNvPr>
          <p:cNvSpPr/>
          <p:nvPr/>
        </p:nvSpPr>
        <p:spPr>
          <a:xfrm>
            <a:off x="2409272" y="539496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643793-B927-64B8-33C6-25FC5D91906E}"/>
              </a:ext>
            </a:extLst>
          </p:cNvPr>
          <p:cNvCxnSpPr>
            <a:cxnSpLocks/>
          </p:cNvCxnSpPr>
          <p:nvPr/>
        </p:nvCxnSpPr>
        <p:spPr>
          <a:xfrm>
            <a:off x="3135279" y="3590036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12ED1-BEF5-9017-84BF-133228BEC221}"/>
              </a:ext>
            </a:extLst>
          </p:cNvPr>
          <p:cNvSpPr/>
          <p:nvPr/>
        </p:nvSpPr>
        <p:spPr>
          <a:xfrm>
            <a:off x="2409272" y="4221484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Ajustement du pavage à la jonction de la dalle de béton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32AB3F-44E2-B37E-D612-207AF33807B2}"/>
              </a:ext>
            </a:extLst>
          </p:cNvPr>
          <p:cNvCxnSpPr>
            <a:cxnSpLocks/>
          </p:cNvCxnSpPr>
          <p:nvPr/>
        </p:nvCxnSpPr>
        <p:spPr>
          <a:xfrm flipV="1">
            <a:off x="4095399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EEFA7A5-C49B-43EE-85DC-CC96C2C9CDD7}"/>
              </a:ext>
            </a:extLst>
          </p:cNvPr>
          <p:cNvSpPr/>
          <p:nvPr/>
        </p:nvSpPr>
        <p:spPr>
          <a:xfrm>
            <a:off x="3390142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Remplacement du tablier par  un  tapis    alvéolé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7095D-764C-DFE1-C27B-271677F33002}"/>
              </a:ext>
            </a:extLst>
          </p:cNvPr>
          <p:cNvSpPr/>
          <p:nvPr/>
        </p:nvSpPr>
        <p:spPr>
          <a:xfrm>
            <a:off x="3390142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E72C1-A49B-4FA1-61A3-B7E1AED8E70A}"/>
              </a:ext>
            </a:extLst>
          </p:cNvPr>
          <p:cNvSpPr/>
          <p:nvPr/>
        </p:nvSpPr>
        <p:spPr>
          <a:xfrm>
            <a:off x="4337132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7EEE1FF-DD90-6DD2-95C3-131ABB645607}"/>
              </a:ext>
            </a:extLst>
          </p:cNvPr>
          <p:cNvCxnSpPr>
            <a:cxnSpLocks/>
          </p:cNvCxnSpPr>
          <p:nvPr/>
        </p:nvCxnSpPr>
        <p:spPr>
          <a:xfrm>
            <a:off x="5063139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F5B8118-6D96-2CD7-0CCB-87F369D272F9}"/>
              </a:ext>
            </a:extLst>
          </p:cNvPr>
          <p:cNvSpPr/>
          <p:nvPr/>
        </p:nvSpPr>
        <p:spPr>
          <a:xfrm>
            <a:off x="4337132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Bris du tablier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+ déplacement de l’empierrement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A010E81-DA2F-DB9F-A9D1-800BA84EC42E}"/>
              </a:ext>
            </a:extLst>
          </p:cNvPr>
          <p:cNvCxnSpPr>
            <a:cxnSpLocks/>
          </p:cNvCxnSpPr>
          <p:nvPr/>
        </p:nvCxnSpPr>
        <p:spPr>
          <a:xfrm flipV="1">
            <a:off x="5962299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3DBB6-239A-A479-2640-10792C1E9BB8}"/>
              </a:ext>
            </a:extLst>
          </p:cNvPr>
          <p:cNvSpPr/>
          <p:nvPr/>
        </p:nvSpPr>
        <p:spPr>
          <a:xfrm>
            <a:off x="5257042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Remplacement de la dalle de béton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C0B371-D4B1-3108-853D-55EB7382DF1F}"/>
              </a:ext>
            </a:extLst>
          </p:cNvPr>
          <p:cNvSpPr/>
          <p:nvPr/>
        </p:nvSpPr>
        <p:spPr>
          <a:xfrm>
            <a:off x="5257042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B41F6A-7C46-EABA-F987-A7884B3D2637}"/>
              </a:ext>
            </a:extLst>
          </p:cNvPr>
          <p:cNvSpPr/>
          <p:nvPr/>
        </p:nvSpPr>
        <p:spPr>
          <a:xfrm>
            <a:off x="6249752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2021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937FD9D-A1D5-977C-869B-129A3E125B96}"/>
              </a:ext>
            </a:extLst>
          </p:cNvPr>
          <p:cNvCxnSpPr>
            <a:cxnSpLocks/>
          </p:cNvCxnSpPr>
          <p:nvPr/>
        </p:nvCxnSpPr>
        <p:spPr>
          <a:xfrm>
            <a:off x="6975759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611F685-909B-8052-AD55-D6C647A9A8A1}"/>
              </a:ext>
            </a:extLst>
          </p:cNvPr>
          <p:cNvSpPr/>
          <p:nvPr/>
        </p:nvSpPr>
        <p:spPr>
          <a:xfrm>
            <a:off x="6249752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Pavage et enrochement 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de la descente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dans l’eau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64CA715-4F48-8DDB-3643-EC4225A97A9C}"/>
              </a:ext>
            </a:extLst>
          </p:cNvPr>
          <p:cNvCxnSpPr>
            <a:cxnSpLocks/>
          </p:cNvCxnSpPr>
          <p:nvPr/>
        </p:nvCxnSpPr>
        <p:spPr>
          <a:xfrm flipV="1">
            <a:off x="7874919" y="2941316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F13C2-107E-84BF-C164-A823026FFAAE}"/>
              </a:ext>
            </a:extLst>
          </p:cNvPr>
          <p:cNvSpPr/>
          <p:nvPr/>
        </p:nvSpPr>
        <p:spPr>
          <a:xfrm>
            <a:off x="7169662" y="1859279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Installation de plaques d’acier  à la jonction pavage / dalle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2FCB47-9C91-FD97-0DE3-E9612923ABF0}"/>
              </a:ext>
            </a:extLst>
          </p:cNvPr>
          <p:cNvSpPr/>
          <p:nvPr/>
        </p:nvSpPr>
        <p:spPr>
          <a:xfrm>
            <a:off x="7169662" y="14935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D4DAA5-F7B8-FB90-8AE0-046113BBB1C2}"/>
              </a:ext>
            </a:extLst>
          </p:cNvPr>
          <p:cNvSpPr/>
          <p:nvPr/>
        </p:nvSpPr>
        <p:spPr>
          <a:xfrm>
            <a:off x="8136468" y="53919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2021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0BA038-7942-2028-47AF-3D66C7E4CE43}"/>
              </a:ext>
            </a:extLst>
          </p:cNvPr>
          <p:cNvCxnSpPr>
            <a:cxnSpLocks/>
          </p:cNvCxnSpPr>
          <p:nvPr/>
        </p:nvCxnSpPr>
        <p:spPr>
          <a:xfrm>
            <a:off x="8862475" y="3586994"/>
            <a:ext cx="0" cy="6336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24981-B7A4-572F-227A-19BE61265A0B}"/>
              </a:ext>
            </a:extLst>
          </p:cNvPr>
          <p:cNvSpPr/>
          <p:nvPr/>
        </p:nvSpPr>
        <p:spPr>
          <a:xfrm>
            <a:off x="8136468" y="42184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Installation de grillage sur les plaques d’acier (+ adhérence)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5D25F32-CFDD-44C6-CBE0-C54CA87039D1}"/>
              </a:ext>
            </a:extLst>
          </p:cNvPr>
          <p:cNvCxnSpPr>
            <a:cxnSpLocks/>
          </p:cNvCxnSpPr>
          <p:nvPr/>
        </p:nvCxnSpPr>
        <p:spPr>
          <a:xfrm flipV="1">
            <a:off x="9776445" y="2939279"/>
            <a:ext cx="0" cy="635004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E95524B-80A3-4BDC-88D3-5917091A86B8}"/>
              </a:ext>
            </a:extLst>
          </p:cNvPr>
          <p:cNvSpPr/>
          <p:nvPr/>
        </p:nvSpPr>
        <p:spPr>
          <a:xfrm>
            <a:off x="9071188" y="1857242"/>
            <a:ext cx="1440000" cy="10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Enrochement   de l’extrémité  de la descente de bateaux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65FC2-2D86-4886-FA1E-58CCFFB77DC5}"/>
              </a:ext>
            </a:extLst>
          </p:cNvPr>
          <p:cNvSpPr/>
          <p:nvPr/>
        </p:nvSpPr>
        <p:spPr>
          <a:xfrm>
            <a:off x="9071188" y="1491483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63087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2. Historique des plaintes – Partie 1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51542F-3945-FDE2-BC07-F83F15C7EED6}"/>
              </a:ext>
            </a:extLst>
          </p:cNvPr>
          <p:cNvCxnSpPr/>
          <p:nvPr/>
        </p:nvCxnSpPr>
        <p:spPr>
          <a:xfrm>
            <a:off x="566411" y="3586480"/>
            <a:ext cx="11043920" cy="0"/>
          </a:xfrm>
          <a:prstGeom prst="line">
            <a:avLst/>
          </a:prstGeom>
          <a:ln w="1016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7E851B2B-3CF9-618C-8CA9-8F1DFECDA9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19862" y="1432356"/>
            <a:ext cx="11352276" cy="4386072"/>
          </a:xfrm>
          <a:prstGeom prst="rect">
            <a:avLst/>
          </a:prstGeom>
        </p:spPr>
      </p:pic>
      <p:sp>
        <p:nvSpPr>
          <p:cNvPr id="6" name="Rectangle : avec coins rognés en haut 5">
            <a:extLst>
              <a:ext uri="{FF2B5EF4-FFF2-40B4-BE49-F238E27FC236}">
                <a16:creationId xmlns:a16="http://schemas.microsoft.com/office/drawing/2014/main" id="{9962930A-AC61-408B-DC11-055246454430}"/>
              </a:ext>
            </a:extLst>
          </p:cNvPr>
          <p:cNvSpPr/>
          <p:nvPr/>
        </p:nvSpPr>
        <p:spPr>
          <a:xfrm>
            <a:off x="249735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FB92D-6A27-2A65-6A39-7756580C3419}"/>
              </a:ext>
            </a:extLst>
          </p:cNvPr>
          <p:cNvSpPr/>
          <p:nvPr/>
        </p:nvSpPr>
        <p:spPr>
          <a:xfrm>
            <a:off x="239575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12-2002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B855AB9-C009-2F5E-5B2A-9CAF9C34F56D}"/>
              </a:ext>
            </a:extLst>
          </p:cNvPr>
          <p:cNvCxnSpPr>
            <a:cxnSpLocks/>
          </p:cNvCxnSpPr>
          <p:nvPr/>
        </p:nvCxnSpPr>
        <p:spPr>
          <a:xfrm flipV="1">
            <a:off x="969735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avec coins rognés en haut 8">
            <a:extLst>
              <a:ext uri="{FF2B5EF4-FFF2-40B4-BE49-F238E27FC236}">
                <a16:creationId xmlns:a16="http://schemas.microsoft.com/office/drawing/2014/main" id="{5E992128-B6C9-930A-F872-E3ECAA27DC6D}"/>
              </a:ext>
            </a:extLst>
          </p:cNvPr>
          <p:cNvSpPr/>
          <p:nvPr/>
        </p:nvSpPr>
        <p:spPr>
          <a:xfrm>
            <a:off x="2669759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6A971-DA4C-2F3A-BAEF-0BE276E9ECCF}"/>
              </a:ext>
            </a:extLst>
          </p:cNvPr>
          <p:cNvSpPr/>
          <p:nvPr/>
        </p:nvSpPr>
        <p:spPr>
          <a:xfrm>
            <a:off x="2659599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07-2007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F61F01D-59CA-5AFC-04C3-B82E7FBF1E8B}"/>
              </a:ext>
            </a:extLst>
          </p:cNvPr>
          <p:cNvCxnSpPr>
            <a:cxnSpLocks/>
          </p:cNvCxnSpPr>
          <p:nvPr/>
        </p:nvCxnSpPr>
        <p:spPr>
          <a:xfrm flipV="1">
            <a:off x="3389759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avec coins rognés en haut 11">
            <a:extLst>
              <a:ext uri="{FF2B5EF4-FFF2-40B4-BE49-F238E27FC236}">
                <a16:creationId xmlns:a16="http://schemas.microsoft.com/office/drawing/2014/main" id="{46FC4F83-137C-6145-CD02-F7562AF5E00F}"/>
              </a:ext>
            </a:extLst>
          </p:cNvPr>
          <p:cNvSpPr/>
          <p:nvPr/>
        </p:nvSpPr>
        <p:spPr>
          <a:xfrm flipV="1">
            <a:off x="1642525" y="4232294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82FBD-2FBC-0509-3E2B-A456456778CD}"/>
              </a:ext>
            </a:extLst>
          </p:cNvPr>
          <p:cNvSpPr/>
          <p:nvPr/>
        </p:nvSpPr>
        <p:spPr>
          <a:xfrm>
            <a:off x="1641165" y="5556644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06-2007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80BA508-D766-335D-0F53-9DE1D3ECA143}"/>
              </a:ext>
            </a:extLst>
          </p:cNvPr>
          <p:cNvCxnSpPr>
            <a:cxnSpLocks/>
          </p:cNvCxnSpPr>
          <p:nvPr/>
        </p:nvCxnSpPr>
        <p:spPr>
          <a:xfrm>
            <a:off x="2407865" y="3591560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18C923F3-C0AF-A704-1670-6C05BCC6D699}"/>
              </a:ext>
            </a:extLst>
          </p:cNvPr>
          <p:cNvSpPr txBox="1"/>
          <p:nvPr/>
        </p:nvSpPr>
        <p:spPr>
          <a:xfrm>
            <a:off x="2591935" y="1781420"/>
            <a:ext cx="1568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bris à la glissière de sécurité dans la rampe d’accès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25F1594-3D0B-8E7B-8DC9-1D4315B4561D}"/>
              </a:ext>
            </a:extLst>
          </p:cNvPr>
          <p:cNvSpPr txBox="1"/>
          <p:nvPr/>
        </p:nvSpPr>
        <p:spPr>
          <a:xfrm>
            <a:off x="168454" y="1774242"/>
            <a:ext cx="15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trou à l’extrémité de la descente de bateaux</a:t>
            </a:r>
          </a:p>
        </p:txBody>
      </p:sp>
      <p:sp>
        <p:nvSpPr>
          <p:cNvPr id="45" name="Rectangle : avec coins rognés en haut 44">
            <a:extLst>
              <a:ext uri="{FF2B5EF4-FFF2-40B4-BE49-F238E27FC236}">
                <a16:creationId xmlns:a16="http://schemas.microsoft.com/office/drawing/2014/main" id="{BBB620B6-DBD6-CF85-12A3-7785125609A1}"/>
              </a:ext>
            </a:extLst>
          </p:cNvPr>
          <p:cNvSpPr/>
          <p:nvPr/>
        </p:nvSpPr>
        <p:spPr>
          <a:xfrm>
            <a:off x="4250826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9C80F2-61D9-E9E5-CA7E-722D7DC6BA99}"/>
              </a:ext>
            </a:extLst>
          </p:cNvPr>
          <p:cNvSpPr/>
          <p:nvPr/>
        </p:nvSpPr>
        <p:spPr>
          <a:xfrm>
            <a:off x="4240666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10-2014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ABD55FF-A960-D44D-33A9-D39002EFCFFC}"/>
              </a:ext>
            </a:extLst>
          </p:cNvPr>
          <p:cNvCxnSpPr>
            <a:cxnSpLocks/>
          </p:cNvCxnSpPr>
          <p:nvPr/>
        </p:nvCxnSpPr>
        <p:spPr>
          <a:xfrm flipV="1">
            <a:off x="4961096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E23D040-218C-C462-838D-86DAF528551D}"/>
              </a:ext>
            </a:extLst>
          </p:cNvPr>
          <p:cNvSpPr txBox="1"/>
          <p:nvPr/>
        </p:nvSpPr>
        <p:spPr>
          <a:xfrm>
            <a:off x="5156492" y="4182960"/>
            <a:ext cx="14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demande de stationnement pour mobilité réduite</a:t>
            </a:r>
          </a:p>
        </p:txBody>
      </p:sp>
      <p:sp>
        <p:nvSpPr>
          <p:cNvPr id="49" name="Rectangle : avec coins rognés en haut 48">
            <a:extLst>
              <a:ext uri="{FF2B5EF4-FFF2-40B4-BE49-F238E27FC236}">
                <a16:creationId xmlns:a16="http://schemas.microsoft.com/office/drawing/2014/main" id="{2A84EB23-64F2-A93C-C69B-EC8749B9D62A}"/>
              </a:ext>
            </a:extLst>
          </p:cNvPr>
          <p:cNvSpPr/>
          <p:nvPr/>
        </p:nvSpPr>
        <p:spPr>
          <a:xfrm flipV="1">
            <a:off x="6787804" y="4232294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91EB58-B295-ED60-776E-6E70C95A3E03}"/>
              </a:ext>
            </a:extLst>
          </p:cNvPr>
          <p:cNvSpPr/>
          <p:nvPr/>
        </p:nvSpPr>
        <p:spPr>
          <a:xfrm>
            <a:off x="6786444" y="5556644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03-2016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4E19096-04F6-F545-A561-EA00412E99C2}"/>
              </a:ext>
            </a:extLst>
          </p:cNvPr>
          <p:cNvCxnSpPr>
            <a:cxnSpLocks/>
          </p:cNvCxnSpPr>
          <p:nvPr/>
        </p:nvCxnSpPr>
        <p:spPr>
          <a:xfrm>
            <a:off x="7504503" y="3591560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B1B74DC-23DD-2EA5-FF84-3B87AEEE4461}"/>
              </a:ext>
            </a:extLst>
          </p:cNvPr>
          <p:cNvSpPr txBox="1"/>
          <p:nvPr/>
        </p:nvSpPr>
        <p:spPr>
          <a:xfrm>
            <a:off x="6786444" y="4317638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APLA pour quais trop grand à la descente</a:t>
            </a:r>
          </a:p>
        </p:txBody>
      </p:sp>
      <p:sp>
        <p:nvSpPr>
          <p:cNvPr id="61" name="Rectangle : avec coins rognés en haut 60">
            <a:extLst>
              <a:ext uri="{FF2B5EF4-FFF2-40B4-BE49-F238E27FC236}">
                <a16:creationId xmlns:a16="http://schemas.microsoft.com/office/drawing/2014/main" id="{7A8CA377-14E0-E04C-4FB2-053A8D6A5CCA}"/>
              </a:ext>
            </a:extLst>
          </p:cNvPr>
          <p:cNvSpPr/>
          <p:nvPr/>
        </p:nvSpPr>
        <p:spPr>
          <a:xfrm flipV="1">
            <a:off x="3594545" y="4229051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E515E5D-74DF-92CC-82F9-00C0CB7EDEE0}"/>
              </a:ext>
            </a:extLst>
          </p:cNvPr>
          <p:cNvSpPr/>
          <p:nvPr/>
        </p:nvSpPr>
        <p:spPr>
          <a:xfrm>
            <a:off x="3593185" y="555340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07-2014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7CA3192-8AE8-A4CB-C6AE-0E30B65ACF26}"/>
              </a:ext>
            </a:extLst>
          </p:cNvPr>
          <p:cNvCxnSpPr>
            <a:cxnSpLocks/>
          </p:cNvCxnSpPr>
          <p:nvPr/>
        </p:nvCxnSpPr>
        <p:spPr>
          <a:xfrm>
            <a:off x="4350158" y="3588317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15EB4061-6ABB-40B6-C11D-CF4632E52A7E}"/>
              </a:ext>
            </a:extLst>
          </p:cNvPr>
          <p:cNvSpPr txBox="1"/>
          <p:nvPr/>
        </p:nvSpPr>
        <p:spPr>
          <a:xfrm>
            <a:off x="3593185" y="4192688"/>
            <a:ext cx="14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dommage à l’asphalte à la jonction de la dalle</a:t>
            </a:r>
            <a:endParaRPr lang="fr-CA" b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1E30A6A-EAB5-4C22-566B-7D78B6E26600}"/>
              </a:ext>
            </a:extLst>
          </p:cNvPr>
          <p:cNvSpPr txBox="1"/>
          <p:nvPr/>
        </p:nvSpPr>
        <p:spPr>
          <a:xfrm>
            <a:off x="1562347" y="4333768"/>
            <a:ext cx="15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trou à l’extrémité de la descente de bateaux</a:t>
            </a:r>
          </a:p>
        </p:txBody>
      </p:sp>
      <p:sp>
        <p:nvSpPr>
          <p:cNvPr id="66" name="Rectangle : avec coins rognés en haut 65">
            <a:extLst>
              <a:ext uri="{FF2B5EF4-FFF2-40B4-BE49-F238E27FC236}">
                <a16:creationId xmlns:a16="http://schemas.microsoft.com/office/drawing/2014/main" id="{7AA54C8B-B5C3-17DF-A58D-FDA170A44512}"/>
              </a:ext>
            </a:extLst>
          </p:cNvPr>
          <p:cNvSpPr/>
          <p:nvPr/>
        </p:nvSpPr>
        <p:spPr>
          <a:xfrm flipV="1">
            <a:off x="5179488" y="4229051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9F19CC-8027-DFF9-6D27-20ED8DA4BD59}"/>
              </a:ext>
            </a:extLst>
          </p:cNvPr>
          <p:cNvSpPr/>
          <p:nvPr/>
        </p:nvSpPr>
        <p:spPr>
          <a:xfrm>
            <a:off x="5178128" y="555340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10-2014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EEBA72B-E8CA-63D9-DF5D-031EA73E94D8}"/>
              </a:ext>
            </a:extLst>
          </p:cNvPr>
          <p:cNvCxnSpPr>
            <a:cxnSpLocks/>
          </p:cNvCxnSpPr>
          <p:nvPr/>
        </p:nvCxnSpPr>
        <p:spPr>
          <a:xfrm>
            <a:off x="5896187" y="3588317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AC26C04E-A7EF-6357-747D-9179AEF16FF2}"/>
              </a:ext>
            </a:extLst>
          </p:cNvPr>
          <p:cNvSpPr txBox="1"/>
          <p:nvPr/>
        </p:nvSpPr>
        <p:spPr>
          <a:xfrm>
            <a:off x="4236559" y="1659635"/>
            <a:ext cx="14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érosion au bout de la descente de bateaux</a:t>
            </a:r>
            <a:endParaRPr lang="fr-CA" b="1" dirty="0"/>
          </a:p>
        </p:txBody>
      </p:sp>
      <p:sp>
        <p:nvSpPr>
          <p:cNvPr id="71" name="Rectangle : avec coins rognés en haut 70">
            <a:extLst>
              <a:ext uri="{FF2B5EF4-FFF2-40B4-BE49-F238E27FC236}">
                <a16:creationId xmlns:a16="http://schemas.microsoft.com/office/drawing/2014/main" id="{409A22A5-F3F4-9414-27E1-4FF782CC605A}"/>
              </a:ext>
            </a:extLst>
          </p:cNvPr>
          <p:cNvSpPr/>
          <p:nvPr/>
        </p:nvSpPr>
        <p:spPr>
          <a:xfrm>
            <a:off x="5937194" y="1696016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187B485-BFBD-4EFA-279D-C0A98C7F5CB1}"/>
              </a:ext>
            </a:extLst>
          </p:cNvPr>
          <p:cNvSpPr/>
          <p:nvPr/>
        </p:nvSpPr>
        <p:spPr>
          <a:xfrm>
            <a:off x="5927034" y="1302176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05-2015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F071291-B8D2-1208-37A7-9AAEE025B4FB}"/>
              </a:ext>
            </a:extLst>
          </p:cNvPr>
          <p:cNvCxnSpPr>
            <a:cxnSpLocks/>
          </p:cNvCxnSpPr>
          <p:nvPr/>
        </p:nvCxnSpPr>
        <p:spPr>
          <a:xfrm flipV="1">
            <a:off x="6657194" y="2923198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CBBE40D-5BA9-9D55-4088-A1D67BD57EE8}"/>
              </a:ext>
            </a:extLst>
          </p:cNvPr>
          <p:cNvSpPr txBox="1"/>
          <p:nvPr/>
        </p:nvSpPr>
        <p:spPr>
          <a:xfrm>
            <a:off x="5855913" y="1770998"/>
            <a:ext cx="15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trou à l’extrémité de la descente de bateaux</a:t>
            </a:r>
          </a:p>
        </p:txBody>
      </p:sp>
      <p:sp>
        <p:nvSpPr>
          <p:cNvPr id="75" name="Rectangle : avec coins rognés en haut 74">
            <a:extLst>
              <a:ext uri="{FF2B5EF4-FFF2-40B4-BE49-F238E27FC236}">
                <a16:creationId xmlns:a16="http://schemas.microsoft.com/office/drawing/2014/main" id="{0F7C725D-0AF0-261C-12D1-70FE72217B28}"/>
              </a:ext>
            </a:extLst>
          </p:cNvPr>
          <p:cNvSpPr/>
          <p:nvPr/>
        </p:nvSpPr>
        <p:spPr>
          <a:xfrm>
            <a:off x="7496650" y="1702501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8B91FF-4BAF-57FB-CC1C-5CCADB821015}"/>
              </a:ext>
            </a:extLst>
          </p:cNvPr>
          <p:cNvSpPr/>
          <p:nvPr/>
        </p:nvSpPr>
        <p:spPr>
          <a:xfrm>
            <a:off x="7486490" y="130866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08-2016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9E02AA5A-41E2-065C-82B5-A70BE57EB933}"/>
              </a:ext>
            </a:extLst>
          </p:cNvPr>
          <p:cNvCxnSpPr>
            <a:cxnSpLocks/>
          </p:cNvCxnSpPr>
          <p:nvPr/>
        </p:nvCxnSpPr>
        <p:spPr>
          <a:xfrm flipV="1">
            <a:off x="7652443" y="2929683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A69E4A33-71B2-8A85-ABE0-B938AC776275}"/>
              </a:ext>
            </a:extLst>
          </p:cNvPr>
          <p:cNvSpPr txBox="1"/>
          <p:nvPr/>
        </p:nvSpPr>
        <p:spPr>
          <a:xfrm>
            <a:off x="7466169" y="1777483"/>
            <a:ext cx="1511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sécurité routière à la descente</a:t>
            </a:r>
          </a:p>
        </p:txBody>
      </p:sp>
      <p:sp>
        <p:nvSpPr>
          <p:cNvPr id="79" name="Rectangle : avec coins rognés en haut 78">
            <a:extLst>
              <a:ext uri="{FF2B5EF4-FFF2-40B4-BE49-F238E27FC236}">
                <a16:creationId xmlns:a16="http://schemas.microsoft.com/office/drawing/2014/main" id="{46822323-3FA7-5BFD-A5FF-C8F182A2F8B4}"/>
              </a:ext>
            </a:extLst>
          </p:cNvPr>
          <p:cNvSpPr/>
          <p:nvPr/>
        </p:nvSpPr>
        <p:spPr>
          <a:xfrm>
            <a:off x="9061943" y="170250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B1EF9B-B281-F36F-B49F-E851B09AD0E0}"/>
              </a:ext>
            </a:extLst>
          </p:cNvPr>
          <p:cNvSpPr/>
          <p:nvPr/>
        </p:nvSpPr>
        <p:spPr>
          <a:xfrm>
            <a:off x="9051783" y="130866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04-2017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EC9AEDD-9E10-8CBF-ACBF-F57E439AD7C7}"/>
              </a:ext>
            </a:extLst>
          </p:cNvPr>
          <p:cNvCxnSpPr>
            <a:cxnSpLocks/>
          </p:cNvCxnSpPr>
          <p:nvPr/>
        </p:nvCxnSpPr>
        <p:spPr>
          <a:xfrm flipV="1">
            <a:off x="9383108" y="292968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E4979B17-0AED-5FD2-7960-71B6B3496F96}"/>
              </a:ext>
            </a:extLst>
          </p:cNvPr>
          <p:cNvSpPr txBox="1"/>
          <p:nvPr/>
        </p:nvSpPr>
        <p:spPr>
          <a:xfrm>
            <a:off x="10542582" y="1799325"/>
            <a:ext cx="15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visibilité et sécurité à la descente</a:t>
            </a:r>
          </a:p>
        </p:txBody>
      </p:sp>
      <p:sp>
        <p:nvSpPr>
          <p:cNvPr id="83" name="Rectangle : avec coins rognés en haut 82">
            <a:extLst>
              <a:ext uri="{FF2B5EF4-FFF2-40B4-BE49-F238E27FC236}">
                <a16:creationId xmlns:a16="http://schemas.microsoft.com/office/drawing/2014/main" id="{D6BC95C1-9DD0-F89C-1B0D-319EC141DDCE}"/>
              </a:ext>
            </a:extLst>
          </p:cNvPr>
          <p:cNvSpPr/>
          <p:nvPr/>
        </p:nvSpPr>
        <p:spPr>
          <a:xfrm flipV="1">
            <a:off x="8370172" y="4229048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05183AF-295B-A213-59BB-A8D09CF41F43}"/>
              </a:ext>
            </a:extLst>
          </p:cNvPr>
          <p:cNvSpPr/>
          <p:nvPr/>
        </p:nvSpPr>
        <p:spPr>
          <a:xfrm>
            <a:off x="8368812" y="5553398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10-2016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8535890C-8ACC-546C-2B58-5D8491312021}"/>
              </a:ext>
            </a:extLst>
          </p:cNvPr>
          <p:cNvCxnSpPr>
            <a:cxnSpLocks/>
          </p:cNvCxnSpPr>
          <p:nvPr/>
        </p:nvCxnSpPr>
        <p:spPr>
          <a:xfrm>
            <a:off x="8581032" y="3588314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7B90C9E7-66BA-B86A-4981-F297381FADF7}"/>
              </a:ext>
            </a:extLst>
          </p:cNvPr>
          <p:cNvSpPr txBox="1"/>
          <p:nvPr/>
        </p:nvSpPr>
        <p:spPr>
          <a:xfrm>
            <a:off x="8368812" y="4314392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pour identification de la descente de bateaux</a:t>
            </a:r>
          </a:p>
        </p:txBody>
      </p:sp>
      <p:sp>
        <p:nvSpPr>
          <p:cNvPr id="87" name="Rectangle : avec coins rognés en haut 86">
            <a:extLst>
              <a:ext uri="{FF2B5EF4-FFF2-40B4-BE49-F238E27FC236}">
                <a16:creationId xmlns:a16="http://schemas.microsoft.com/office/drawing/2014/main" id="{1A7D3FF1-9F94-EE9E-4C2B-AD1F8875DC4A}"/>
              </a:ext>
            </a:extLst>
          </p:cNvPr>
          <p:cNvSpPr/>
          <p:nvPr/>
        </p:nvSpPr>
        <p:spPr>
          <a:xfrm flipV="1">
            <a:off x="9936329" y="4229051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119FE7-025F-70BB-DA66-C7FA84F425DF}"/>
              </a:ext>
            </a:extLst>
          </p:cNvPr>
          <p:cNvSpPr/>
          <p:nvPr/>
        </p:nvSpPr>
        <p:spPr>
          <a:xfrm>
            <a:off x="9934969" y="555340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08-2017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1CE1F48-7F0E-308F-6A33-CB4C40BE4128}"/>
              </a:ext>
            </a:extLst>
          </p:cNvPr>
          <p:cNvSpPr txBox="1"/>
          <p:nvPr/>
        </p:nvSpPr>
        <p:spPr>
          <a:xfrm>
            <a:off x="9934969" y="4334715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sécurité routière à la descente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FE206073-C3EC-29EB-6A6E-88A6116B0963}"/>
              </a:ext>
            </a:extLst>
          </p:cNvPr>
          <p:cNvCxnSpPr>
            <a:cxnSpLocks/>
          </p:cNvCxnSpPr>
          <p:nvPr/>
        </p:nvCxnSpPr>
        <p:spPr>
          <a:xfrm>
            <a:off x="9740762" y="3595651"/>
            <a:ext cx="0" cy="310165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 : en angle 106">
            <a:extLst>
              <a:ext uri="{FF2B5EF4-FFF2-40B4-BE49-F238E27FC236}">
                <a16:creationId xmlns:a16="http://schemas.microsoft.com/office/drawing/2014/main" id="{0CA39A45-5ADF-11E1-272F-5FF73356D9EA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9692795" y="3919306"/>
            <a:ext cx="963534" cy="309745"/>
          </a:xfrm>
          <a:prstGeom prst="bentConnector2">
            <a:avLst/>
          </a:prstGeom>
          <a:ln w="88900">
            <a:solidFill>
              <a:srgbClr val="2E2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 : avec coins rognés en haut 109">
            <a:extLst>
              <a:ext uri="{FF2B5EF4-FFF2-40B4-BE49-F238E27FC236}">
                <a16:creationId xmlns:a16="http://schemas.microsoft.com/office/drawing/2014/main" id="{27582B5E-BB5F-BCF0-6042-54B5E1DB6E50}"/>
              </a:ext>
            </a:extLst>
          </p:cNvPr>
          <p:cNvSpPr/>
          <p:nvPr/>
        </p:nvSpPr>
        <p:spPr>
          <a:xfrm>
            <a:off x="10616423" y="17126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EC2C6F-C315-D9E6-0791-1706C45EC249}"/>
              </a:ext>
            </a:extLst>
          </p:cNvPr>
          <p:cNvSpPr/>
          <p:nvPr/>
        </p:nvSpPr>
        <p:spPr>
          <a:xfrm>
            <a:off x="10606263" y="13188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08-2017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001AE7B-6D6B-833C-FB23-0800D8C81C2C}"/>
              </a:ext>
            </a:extLst>
          </p:cNvPr>
          <p:cNvCxnSpPr>
            <a:cxnSpLocks/>
          </p:cNvCxnSpPr>
          <p:nvPr/>
        </p:nvCxnSpPr>
        <p:spPr>
          <a:xfrm flipV="1">
            <a:off x="10937588" y="29398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2A79988-A141-3E12-41B7-9F9CEF786ABA}"/>
              </a:ext>
            </a:extLst>
          </p:cNvPr>
          <p:cNvSpPr txBox="1"/>
          <p:nvPr/>
        </p:nvSpPr>
        <p:spPr>
          <a:xfrm>
            <a:off x="9021304" y="1654372"/>
            <a:ext cx="1554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bris à la jonction du pavage et de la dalle de béton</a:t>
            </a:r>
          </a:p>
        </p:txBody>
      </p:sp>
    </p:spTree>
    <p:extLst>
      <p:ext uri="{BB962C8B-B14F-4D97-AF65-F5344CB8AC3E}">
        <p14:creationId xmlns:p14="http://schemas.microsoft.com/office/powerpoint/2010/main" val="19654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2. Historique des plaintes – Partie 2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51542F-3945-FDE2-BC07-F83F15C7EED6}"/>
              </a:ext>
            </a:extLst>
          </p:cNvPr>
          <p:cNvCxnSpPr/>
          <p:nvPr/>
        </p:nvCxnSpPr>
        <p:spPr>
          <a:xfrm>
            <a:off x="566411" y="3586480"/>
            <a:ext cx="11043920" cy="0"/>
          </a:xfrm>
          <a:prstGeom prst="line">
            <a:avLst/>
          </a:prstGeom>
          <a:ln w="1016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772F4252-E769-8BEE-A284-632ED41656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19862" y="1429004"/>
            <a:ext cx="11352276" cy="4386072"/>
          </a:xfrm>
          <a:prstGeom prst="rect">
            <a:avLst/>
          </a:prstGeom>
        </p:spPr>
      </p:pic>
      <p:sp>
        <p:nvSpPr>
          <p:cNvPr id="66" name="Rectangle : avec coins rognés en haut 65">
            <a:extLst>
              <a:ext uri="{FF2B5EF4-FFF2-40B4-BE49-F238E27FC236}">
                <a16:creationId xmlns:a16="http://schemas.microsoft.com/office/drawing/2014/main" id="{7A00F7DD-231E-3FAF-06C0-D2688B3E0369}"/>
              </a:ext>
            </a:extLst>
          </p:cNvPr>
          <p:cNvSpPr/>
          <p:nvPr/>
        </p:nvSpPr>
        <p:spPr>
          <a:xfrm>
            <a:off x="844640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9DD2A7-31C6-128D-1080-8A5B7E02AECE}"/>
              </a:ext>
            </a:extLst>
          </p:cNvPr>
          <p:cNvSpPr/>
          <p:nvPr/>
        </p:nvSpPr>
        <p:spPr>
          <a:xfrm>
            <a:off x="834480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06-2018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608692D-F2F3-627A-3327-BCD9269E70B8}"/>
              </a:ext>
            </a:extLst>
          </p:cNvPr>
          <p:cNvCxnSpPr>
            <a:cxnSpLocks/>
          </p:cNvCxnSpPr>
          <p:nvPr/>
        </p:nvCxnSpPr>
        <p:spPr>
          <a:xfrm flipV="1">
            <a:off x="1564640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 : avec coins rognés en haut 68">
            <a:extLst>
              <a:ext uri="{FF2B5EF4-FFF2-40B4-BE49-F238E27FC236}">
                <a16:creationId xmlns:a16="http://schemas.microsoft.com/office/drawing/2014/main" id="{8DC636D0-C36C-0E58-6A8A-D660C3EC79EE}"/>
              </a:ext>
            </a:extLst>
          </p:cNvPr>
          <p:cNvSpPr/>
          <p:nvPr/>
        </p:nvSpPr>
        <p:spPr>
          <a:xfrm>
            <a:off x="4725760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0EE1C3-2C86-A51D-01B1-88A1201765C3}"/>
              </a:ext>
            </a:extLst>
          </p:cNvPr>
          <p:cNvSpPr/>
          <p:nvPr/>
        </p:nvSpPr>
        <p:spPr>
          <a:xfrm>
            <a:off x="4715600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10-2020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5B23411-D590-0169-2A36-6B37C251C74F}"/>
              </a:ext>
            </a:extLst>
          </p:cNvPr>
          <p:cNvCxnSpPr>
            <a:cxnSpLocks/>
          </p:cNvCxnSpPr>
          <p:nvPr/>
        </p:nvCxnSpPr>
        <p:spPr>
          <a:xfrm flipV="1">
            <a:off x="5445760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 : avec coins rognés en haut 71">
            <a:extLst>
              <a:ext uri="{FF2B5EF4-FFF2-40B4-BE49-F238E27FC236}">
                <a16:creationId xmlns:a16="http://schemas.microsoft.com/office/drawing/2014/main" id="{34C89826-2D15-62F7-110B-583806C9246D}"/>
              </a:ext>
            </a:extLst>
          </p:cNvPr>
          <p:cNvSpPr/>
          <p:nvPr/>
        </p:nvSpPr>
        <p:spPr>
          <a:xfrm flipV="1">
            <a:off x="1725538" y="4232294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0C2EC4-483E-B4D5-4903-86E591D0F931}"/>
              </a:ext>
            </a:extLst>
          </p:cNvPr>
          <p:cNvSpPr/>
          <p:nvPr/>
        </p:nvSpPr>
        <p:spPr>
          <a:xfrm>
            <a:off x="1724178" y="5556644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10-2019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2786BA6B-AEF4-505F-ADE7-F817C519B7ED}"/>
              </a:ext>
            </a:extLst>
          </p:cNvPr>
          <p:cNvCxnSpPr>
            <a:cxnSpLocks/>
          </p:cNvCxnSpPr>
          <p:nvPr/>
        </p:nvCxnSpPr>
        <p:spPr>
          <a:xfrm>
            <a:off x="2462990" y="3591560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C8FB728-C53F-8036-A234-AB6E59CDE410}"/>
              </a:ext>
            </a:extLst>
          </p:cNvPr>
          <p:cNvSpPr txBox="1"/>
          <p:nvPr/>
        </p:nvSpPr>
        <p:spPr>
          <a:xfrm>
            <a:off x="1724178" y="4307478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quai illégal + styromousse sur la plage</a:t>
            </a:r>
            <a:endParaRPr lang="fr-CA" b="1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BCE378E-90C5-5AFA-E911-63DDB3CF9298}"/>
              </a:ext>
            </a:extLst>
          </p:cNvPr>
          <p:cNvSpPr txBox="1"/>
          <p:nvPr/>
        </p:nvSpPr>
        <p:spPr>
          <a:xfrm>
            <a:off x="4725760" y="1810604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de coin dangereux (fermeture pour 1 FDS)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EBEC4AE-7B68-C2C7-9451-DF0C3419C8A0}"/>
              </a:ext>
            </a:extLst>
          </p:cNvPr>
          <p:cNvSpPr txBox="1"/>
          <p:nvPr/>
        </p:nvSpPr>
        <p:spPr>
          <a:xfrm>
            <a:off x="763359" y="1774242"/>
            <a:ext cx="15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pour arbres nuisant à la visibilité et aux véhicules</a:t>
            </a:r>
          </a:p>
        </p:txBody>
      </p:sp>
      <p:sp>
        <p:nvSpPr>
          <p:cNvPr id="78" name="Rectangle : avec coins rognés en haut 77">
            <a:extLst>
              <a:ext uri="{FF2B5EF4-FFF2-40B4-BE49-F238E27FC236}">
                <a16:creationId xmlns:a16="http://schemas.microsoft.com/office/drawing/2014/main" id="{92745363-1694-93E0-F0E7-B9C646405E12}"/>
              </a:ext>
            </a:extLst>
          </p:cNvPr>
          <p:cNvSpPr/>
          <p:nvPr/>
        </p:nvSpPr>
        <p:spPr>
          <a:xfrm>
            <a:off x="6585473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97824E2-AF3A-74CE-1666-8BAD31162BE5}"/>
              </a:ext>
            </a:extLst>
          </p:cNvPr>
          <p:cNvSpPr/>
          <p:nvPr/>
        </p:nvSpPr>
        <p:spPr>
          <a:xfrm>
            <a:off x="6575313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09-2021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976D5988-E6B5-2159-BC18-EF3E351E5D34}"/>
              </a:ext>
            </a:extLst>
          </p:cNvPr>
          <p:cNvCxnSpPr>
            <a:cxnSpLocks/>
          </p:cNvCxnSpPr>
          <p:nvPr/>
        </p:nvCxnSpPr>
        <p:spPr>
          <a:xfrm flipV="1">
            <a:off x="7305473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C6D0F71F-B34E-B8F2-3FB4-8FF2EC9EBACF}"/>
              </a:ext>
            </a:extLst>
          </p:cNvPr>
          <p:cNvSpPr txBox="1"/>
          <p:nvPr/>
        </p:nvSpPr>
        <p:spPr>
          <a:xfrm>
            <a:off x="6585473" y="1810604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</a:t>
            </a:r>
            <a:r>
              <a:rPr lang="fr-CA" sz="1600" b="1" dirty="0">
                <a:solidFill>
                  <a:schemeClr val="tx1"/>
                </a:solidFill>
              </a:rPr>
              <a:t>lainte pour bris ou dommages à </a:t>
            </a:r>
            <a:r>
              <a:rPr lang="fr-CA" sz="1600" b="1" dirty="0"/>
              <a:t>des</a:t>
            </a:r>
            <a:r>
              <a:rPr lang="fr-CA" sz="1600" b="1" dirty="0">
                <a:solidFill>
                  <a:schemeClr val="tx1"/>
                </a:solidFill>
              </a:rPr>
              <a:t> hélices</a:t>
            </a:r>
          </a:p>
        </p:txBody>
      </p:sp>
      <p:sp>
        <p:nvSpPr>
          <p:cNvPr id="82" name="Rectangle : avec coins rognés en haut 81">
            <a:extLst>
              <a:ext uri="{FF2B5EF4-FFF2-40B4-BE49-F238E27FC236}">
                <a16:creationId xmlns:a16="http://schemas.microsoft.com/office/drawing/2014/main" id="{443BC4A6-5769-BCA8-A86C-1B5A5B1CE3BF}"/>
              </a:ext>
            </a:extLst>
          </p:cNvPr>
          <p:cNvSpPr/>
          <p:nvPr/>
        </p:nvSpPr>
        <p:spPr>
          <a:xfrm flipV="1">
            <a:off x="9336459" y="4232294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2EDE8D-890D-BF25-8591-7D52F1B0BF06}"/>
              </a:ext>
            </a:extLst>
          </p:cNvPr>
          <p:cNvSpPr/>
          <p:nvPr/>
        </p:nvSpPr>
        <p:spPr>
          <a:xfrm>
            <a:off x="9335099" y="5556644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10-2022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BF4E5B94-7C74-76C5-F004-95BC5F69A86F}"/>
              </a:ext>
            </a:extLst>
          </p:cNvPr>
          <p:cNvCxnSpPr>
            <a:cxnSpLocks/>
          </p:cNvCxnSpPr>
          <p:nvPr/>
        </p:nvCxnSpPr>
        <p:spPr>
          <a:xfrm>
            <a:off x="10053158" y="3591560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8D4C5889-F36C-5832-4120-665D353F5391}"/>
              </a:ext>
            </a:extLst>
          </p:cNvPr>
          <p:cNvSpPr txBox="1"/>
          <p:nvPr/>
        </p:nvSpPr>
        <p:spPr>
          <a:xfrm>
            <a:off x="9335099" y="4429398"/>
            <a:ext cx="14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Mise en demeure pour bris d’hélice</a:t>
            </a:r>
            <a:endParaRPr lang="fr-CA" b="1" dirty="0"/>
          </a:p>
        </p:txBody>
      </p:sp>
      <p:sp>
        <p:nvSpPr>
          <p:cNvPr id="86" name="Rectangle : avec coins rognés en haut 85">
            <a:extLst>
              <a:ext uri="{FF2B5EF4-FFF2-40B4-BE49-F238E27FC236}">
                <a16:creationId xmlns:a16="http://schemas.microsoft.com/office/drawing/2014/main" id="{556A36A0-8F4A-26B9-56A8-453627C3D5DB}"/>
              </a:ext>
            </a:extLst>
          </p:cNvPr>
          <p:cNvSpPr/>
          <p:nvPr/>
        </p:nvSpPr>
        <p:spPr>
          <a:xfrm flipV="1">
            <a:off x="7261657" y="4232294"/>
            <a:ext cx="1927642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3FDF146-77C8-3EAE-73E7-7BC8993379EA}"/>
              </a:ext>
            </a:extLst>
          </p:cNvPr>
          <p:cNvSpPr/>
          <p:nvPr/>
        </p:nvSpPr>
        <p:spPr>
          <a:xfrm>
            <a:off x="7510410" y="5556644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10-2021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15002855-F44B-B649-96E4-E8D7D4CAFE83}"/>
              </a:ext>
            </a:extLst>
          </p:cNvPr>
          <p:cNvCxnSpPr>
            <a:cxnSpLocks/>
          </p:cNvCxnSpPr>
          <p:nvPr/>
        </p:nvCxnSpPr>
        <p:spPr>
          <a:xfrm>
            <a:off x="8228466" y="3591560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327BC48D-CCB9-855B-39D1-1C0582A0990C}"/>
              </a:ext>
            </a:extLst>
          </p:cNvPr>
          <p:cNvSpPr txBox="1"/>
          <p:nvPr/>
        </p:nvSpPr>
        <p:spPr>
          <a:xfrm>
            <a:off x="7213203" y="4190650"/>
            <a:ext cx="2005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3 X Bris hélice et bris de pieds de moteur et demande de réfection complète de la descente</a:t>
            </a:r>
            <a:endParaRPr lang="fr-CA" b="1" dirty="0"/>
          </a:p>
        </p:txBody>
      </p:sp>
      <p:sp>
        <p:nvSpPr>
          <p:cNvPr id="90" name="Rectangle : avec coins rognés en haut 89">
            <a:extLst>
              <a:ext uri="{FF2B5EF4-FFF2-40B4-BE49-F238E27FC236}">
                <a16:creationId xmlns:a16="http://schemas.microsoft.com/office/drawing/2014/main" id="{6D514788-4FBA-DD32-6590-95ACEF8C9A0D}"/>
              </a:ext>
            </a:extLst>
          </p:cNvPr>
          <p:cNvSpPr/>
          <p:nvPr/>
        </p:nvSpPr>
        <p:spPr>
          <a:xfrm>
            <a:off x="8541228" y="1699260"/>
            <a:ext cx="2390929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134BAA2-DC94-1993-B1C2-0F6EA004887D}"/>
              </a:ext>
            </a:extLst>
          </p:cNvPr>
          <p:cNvSpPr/>
          <p:nvPr/>
        </p:nvSpPr>
        <p:spPr>
          <a:xfrm>
            <a:off x="8998429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05-2022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E6425E8-7ED7-D9A4-AD6C-6F49FD6ECCCC}"/>
              </a:ext>
            </a:extLst>
          </p:cNvPr>
          <p:cNvCxnSpPr>
            <a:cxnSpLocks/>
          </p:cNvCxnSpPr>
          <p:nvPr/>
        </p:nvCxnSpPr>
        <p:spPr>
          <a:xfrm flipV="1">
            <a:off x="9728589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FF92C36C-F61E-A9D0-96CA-C458843DE785}"/>
              </a:ext>
            </a:extLst>
          </p:cNvPr>
          <p:cNvSpPr txBox="1"/>
          <p:nvPr/>
        </p:nvSpPr>
        <p:spPr>
          <a:xfrm>
            <a:off x="8541228" y="1810604"/>
            <a:ext cx="239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Plainte pour problème de fluidité </a:t>
            </a:r>
            <a:r>
              <a:rPr lang="fr-CA" sz="1600" b="1" dirty="0"/>
              <a:t>et stationnement qui nuit </a:t>
            </a:r>
            <a:r>
              <a:rPr lang="fr-CA" sz="1600" b="1" dirty="0">
                <a:solidFill>
                  <a:schemeClr val="tx1"/>
                </a:solidFill>
              </a:rPr>
              <a:t>à la descente + difficulté à descendre</a:t>
            </a:r>
          </a:p>
        </p:txBody>
      </p:sp>
      <p:sp>
        <p:nvSpPr>
          <p:cNvPr id="94" name="Rectangle : avec coins rognés en haut 93">
            <a:extLst>
              <a:ext uri="{FF2B5EF4-FFF2-40B4-BE49-F238E27FC236}">
                <a16:creationId xmlns:a16="http://schemas.microsoft.com/office/drawing/2014/main" id="{CFE975B2-E469-280A-24D1-36F28DCD9C83}"/>
              </a:ext>
            </a:extLst>
          </p:cNvPr>
          <p:cNvSpPr/>
          <p:nvPr/>
        </p:nvSpPr>
        <p:spPr>
          <a:xfrm flipV="1">
            <a:off x="5021058" y="4229051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1F87B02-F5A9-E513-0DE3-DEFA4C554226}"/>
              </a:ext>
            </a:extLst>
          </p:cNvPr>
          <p:cNvSpPr/>
          <p:nvPr/>
        </p:nvSpPr>
        <p:spPr>
          <a:xfrm>
            <a:off x="5019698" y="555340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08-2021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765D5193-A660-63DB-F03D-B73788C5328C}"/>
              </a:ext>
            </a:extLst>
          </p:cNvPr>
          <p:cNvCxnSpPr>
            <a:cxnSpLocks/>
          </p:cNvCxnSpPr>
          <p:nvPr/>
        </p:nvCxnSpPr>
        <p:spPr>
          <a:xfrm>
            <a:off x="6263052" y="3588317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0CD446A9-3658-A1DA-9244-0EC8EE9405B8}"/>
              </a:ext>
            </a:extLst>
          </p:cNvPr>
          <p:cNvSpPr txBox="1"/>
          <p:nvPr/>
        </p:nvSpPr>
        <p:spPr>
          <a:xfrm>
            <a:off x="5019698" y="4178859"/>
            <a:ext cx="14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Plainte pour sécurité + stationnement + bateaux amarrés</a:t>
            </a:r>
            <a:endParaRPr lang="fr-CA" b="1" dirty="0"/>
          </a:p>
        </p:txBody>
      </p:sp>
      <p:sp>
        <p:nvSpPr>
          <p:cNvPr id="98" name="Rectangle : avec coins rognés en haut 97">
            <a:extLst>
              <a:ext uri="{FF2B5EF4-FFF2-40B4-BE49-F238E27FC236}">
                <a16:creationId xmlns:a16="http://schemas.microsoft.com/office/drawing/2014/main" id="{D8A23510-E618-D496-63B6-7CC22700F164}"/>
              </a:ext>
            </a:extLst>
          </p:cNvPr>
          <p:cNvSpPr/>
          <p:nvPr/>
        </p:nvSpPr>
        <p:spPr>
          <a:xfrm flipV="1">
            <a:off x="3385891" y="4225836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1B3FE4-8028-C4C3-5F7D-AAC7A188C01B}"/>
              </a:ext>
            </a:extLst>
          </p:cNvPr>
          <p:cNvSpPr/>
          <p:nvPr/>
        </p:nvSpPr>
        <p:spPr>
          <a:xfrm>
            <a:off x="3384531" y="5550186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Saison 2020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DC229EF-AE8C-24D4-6207-C86546169854}"/>
              </a:ext>
            </a:extLst>
          </p:cNvPr>
          <p:cNvCxnSpPr>
            <a:cxnSpLocks/>
          </p:cNvCxnSpPr>
          <p:nvPr/>
        </p:nvCxnSpPr>
        <p:spPr>
          <a:xfrm>
            <a:off x="4103023" y="358510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B81493FF-B1F2-BCBE-433C-892A8A49FF2A}"/>
              </a:ext>
            </a:extLst>
          </p:cNvPr>
          <p:cNvSpPr txBox="1"/>
          <p:nvPr/>
        </p:nvSpPr>
        <p:spPr>
          <a:xfrm>
            <a:off x="3384531" y="4422940"/>
            <a:ext cx="14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2 crevaisons de remorques en 2 WE</a:t>
            </a:r>
            <a:endParaRPr lang="fr-CA" b="1" dirty="0"/>
          </a:p>
        </p:txBody>
      </p:sp>
      <p:sp>
        <p:nvSpPr>
          <p:cNvPr id="102" name="Rectangle : avec coins rognés en haut 101">
            <a:extLst>
              <a:ext uri="{FF2B5EF4-FFF2-40B4-BE49-F238E27FC236}">
                <a16:creationId xmlns:a16="http://schemas.microsoft.com/office/drawing/2014/main" id="{04C36F91-8C74-0990-6539-5869D7AFB517}"/>
              </a:ext>
            </a:extLst>
          </p:cNvPr>
          <p:cNvSpPr/>
          <p:nvPr/>
        </p:nvSpPr>
        <p:spPr>
          <a:xfrm>
            <a:off x="3161120" y="1699260"/>
            <a:ext cx="1440000" cy="122718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3EB24AD-F9F5-4313-8E4B-C827EDD1A412}"/>
              </a:ext>
            </a:extLst>
          </p:cNvPr>
          <p:cNvSpPr/>
          <p:nvPr/>
        </p:nvSpPr>
        <p:spPr>
          <a:xfrm>
            <a:off x="3150960" y="13054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Saison 2020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D5816A55-EB59-DBE9-C6C0-CCF11AC5EFEA}"/>
              </a:ext>
            </a:extLst>
          </p:cNvPr>
          <p:cNvCxnSpPr>
            <a:cxnSpLocks/>
          </p:cNvCxnSpPr>
          <p:nvPr/>
        </p:nvCxnSpPr>
        <p:spPr>
          <a:xfrm flipV="1">
            <a:off x="3881120" y="2926442"/>
            <a:ext cx="0" cy="635004"/>
          </a:xfrm>
          <a:prstGeom prst="line">
            <a:avLst/>
          </a:prstGeom>
          <a:ln w="88900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5C914AF5-CD1B-8E09-D3FA-69ED8462F2AB}"/>
              </a:ext>
            </a:extLst>
          </p:cNvPr>
          <p:cNvSpPr txBox="1"/>
          <p:nvPr/>
        </p:nvSpPr>
        <p:spPr>
          <a:xfrm>
            <a:off x="3161120" y="1810604"/>
            <a:ext cx="14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Demande de place aux quais par 2 propriétaires</a:t>
            </a:r>
          </a:p>
        </p:txBody>
      </p:sp>
    </p:spTree>
    <p:extLst>
      <p:ext uri="{BB962C8B-B14F-4D97-AF65-F5344CB8AC3E}">
        <p14:creationId xmlns:p14="http://schemas.microsoft.com/office/powerpoint/2010/main" val="346770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3. Historique des séances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51542F-3945-FDE2-BC07-F83F15C7EED6}"/>
              </a:ext>
            </a:extLst>
          </p:cNvPr>
          <p:cNvCxnSpPr/>
          <p:nvPr/>
        </p:nvCxnSpPr>
        <p:spPr>
          <a:xfrm>
            <a:off x="566411" y="3586480"/>
            <a:ext cx="11043920" cy="0"/>
          </a:xfrm>
          <a:prstGeom prst="line">
            <a:avLst/>
          </a:prstGeom>
          <a:ln w="1016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EC19DA-AAE6-C8C1-3C8C-C9FCE77D03A8}"/>
              </a:ext>
            </a:extLst>
          </p:cNvPr>
          <p:cNvCxnSpPr>
            <a:cxnSpLocks/>
          </p:cNvCxnSpPr>
          <p:nvPr/>
        </p:nvCxnSpPr>
        <p:spPr>
          <a:xfrm flipV="1">
            <a:off x="1849120" y="3439156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533E2-FF31-2F63-CDFD-8183A9D64D62}"/>
              </a:ext>
            </a:extLst>
          </p:cNvPr>
          <p:cNvSpPr/>
          <p:nvPr/>
        </p:nvSpPr>
        <p:spPr>
          <a:xfrm>
            <a:off x="1052423" y="1645917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Adoption du REGL n</a:t>
            </a: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1222-22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Dépense et emprunt de        250 000 $ Proposition du plan d’</a:t>
            </a:r>
            <a:r>
              <a:rPr lang="fr-CA" sz="1600" b="1" dirty="0" err="1">
                <a:solidFill>
                  <a:schemeClr val="tx1"/>
                </a:solidFill>
                <a:sym typeface="Symbol" panose="05050102010706020507" pitchFamily="18" charset="2"/>
              </a:rPr>
              <a:t>aménag</a:t>
            </a: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CC8770-4A28-C53B-9491-D8B250899A23}"/>
              </a:ext>
            </a:extLst>
          </p:cNvPr>
          <p:cNvSpPr/>
          <p:nvPr/>
        </p:nvSpPr>
        <p:spPr>
          <a:xfrm>
            <a:off x="1143863" y="12903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Mai 2022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F7AD9-D4B6-7CB5-39BE-9953E053BF05}"/>
              </a:ext>
            </a:extLst>
          </p:cNvPr>
          <p:cNvSpPr/>
          <p:nvPr/>
        </p:nvSpPr>
        <p:spPr>
          <a:xfrm>
            <a:off x="2029893" y="5598161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Juin 2022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643793-B927-64B8-33C6-25FC5D91906E}"/>
              </a:ext>
            </a:extLst>
          </p:cNvPr>
          <p:cNvCxnSpPr>
            <a:cxnSpLocks/>
          </p:cNvCxnSpPr>
          <p:nvPr/>
        </p:nvCxnSpPr>
        <p:spPr>
          <a:xfrm>
            <a:off x="2755900" y="3590036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12ED1-BEF5-9017-84BF-133228BEC221}"/>
              </a:ext>
            </a:extLst>
          </p:cNvPr>
          <p:cNvSpPr/>
          <p:nvPr/>
        </p:nvSpPr>
        <p:spPr>
          <a:xfrm>
            <a:off x="1945900" y="3733802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Mise en demeure (MED) contre le démantèlement des quais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32AB3F-44E2-B37E-D612-207AF33807B2}"/>
              </a:ext>
            </a:extLst>
          </p:cNvPr>
          <p:cNvCxnSpPr>
            <a:cxnSpLocks/>
          </p:cNvCxnSpPr>
          <p:nvPr/>
        </p:nvCxnSpPr>
        <p:spPr>
          <a:xfrm flipV="1">
            <a:off x="3716020" y="3439156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EEFA7A5-C49B-43EE-85DC-CC96C2C9CDD7}"/>
              </a:ext>
            </a:extLst>
          </p:cNvPr>
          <p:cNvSpPr/>
          <p:nvPr/>
        </p:nvSpPr>
        <p:spPr>
          <a:xfrm>
            <a:off x="2919323" y="1645919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Octroi de contrat Soumission n</a:t>
            </a: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1011-22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Réaménagement de la descente de bateaux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7095D-764C-DFE1-C27B-271677F33002}"/>
              </a:ext>
            </a:extLst>
          </p:cNvPr>
          <p:cNvSpPr/>
          <p:nvPr/>
        </p:nvSpPr>
        <p:spPr>
          <a:xfrm>
            <a:off x="3010763" y="12903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Août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E72C1-A49B-4FA1-61A3-B7E1AED8E70A}"/>
              </a:ext>
            </a:extLst>
          </p:cNvPr>
          <p:cNvSpPr/>
          <p:nvPr/>
        </p:nvSpPr>
        <p:spPr>
          <a:xfrm>
            <a:off x="3957753" y="55951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Sept 2022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7EEE1FF-DD90-6DD2-95C3-131ABB645607}"/>
              </a:ext>
            </a:extLst>
          </p:cNvPr>
          <p:cNvCxnSpPr>
            <a:cxnSpLocks/>
          </p:cNvCxnSpPr>
          <p:nvPr/>
        </p:nvCxnSpPr>
        <p:spPr>
          <a:xfrm>
            <a:off x="4683760" y="3586994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F5B8118-6D96-2CD7-0CCB-87F369D272F9}"/>
              </a:ext>
            </a:extLst>
          </p:cNvPr>
          <p:cNvSpPr/>
          <p:nvPr/>
        </p:nvSpPr>
        <p:spPr>
          <a:xfrm>
            <a:off x="3873760" y="3730760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Retour sur la MED et demande de rencontre avec le maire 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A010E81-DA2F-DB9F-A9D1-800BA84EC42E}"/>
              </a:ext>
            </a:extLst>
          </p:cNvPr>
          <p:cNvCxnSpPr>
            <a:cxnSpLocks/>
          </p:cNvCxnSpPr>
          <p:nvPr/>
        </p:nvCxnSpPr>
        <p:spPr>
          <a:xfrm flipV="1">
            <a:off x="5582920" y="3439156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3DBB6-239A-A479-2640-10792C1E9BB8}"/>
              </a:ext>
            </a:extLst>
          </p:cNvPr>
          <p:cNvSpPr/>
          <p:nvPr/>
        </p:nvSpPr>
        <p:spPr>
          <a:xfrm>
            <a:off x="4786223" y="1645919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Question de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l’APLA sur le réaménagement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Travaux remis en 2023 + rencontre   à venir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C0B371-D4B1-3108-853D-55EB7382DF1F}"/>
              </a:ext>
            </a:extLst>
          </p:cNvPr>
          <p:cNvSpPr/>
          <p:nvPr/>
        </p:nvSpPr>
        <p:spPr>
          <a:xfrm>
            <a:off x="4877663" y="12903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</a:t>
            </a:r>
            <a:r>
              <a:rPr lang="fr-CA" b="1" dirty="0" err="1">
                <a:solidFill>
                  <a:schemeClr val="bg1"/>
                </a:solidFill>
              </a:rPr>
              <a:t>Oct</a:t>
            </a:r>
            <a:r>
              <a:rPr lang="fr-CA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B41F6A-7C46-EABA-F987-A7884B3D2637}"/>
              </a:ext>
            </a:extLst>
          </p:cNvPr>
          <p:cNvSpPr/>
          <p:nvPr/>
        </p:nvSpPr>
        <p:spPr>
          <a:xfrm>
            <a:off x="5870373" y="55951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SE Déc 2022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937FD9D-A1D5-977C-869B-129A3E125B96}"/>
              </a:ext>
            </a:extLst>
          </p:cNvPr>
          <p:cNvCxnSpPr>
            <a:cxnSpLocks/>
          </p:cNvCxnSpPr>
          <p:nvPr/>
        </p:nvCxnSpPr>
        <p:spPr>
          <a:xfrm>
            <a:off x="6596380" y="3586994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611F685-909B-8052-AD55-D6C647A9A8A1}"/>
              </a:ext>
            </a:extLst>
          </p:cNvPr>
          <p:cNvSpPr/>
          <p:nvPr/>
        </p:nvSpPr>
        <p:spPr>
          <a:xfrm>
            <a:off x="5786380" y="3730760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PTI adoption du budget pour réaménager la descente de bateau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64CA715-4F48-8DDB-3643-EC4225A97A9C}"/>
              </a:ext>
            </a:extLst>
          </p:cNvPr>
          <p:cNvCxnSpPr>
            <a:cxnSpLocks/>
          </p:cNvCxnSpPr>
          <p:nvPr/>
        </p:nvCxnSpPr>
        <p:spPr>
          <a:xfrm flipV="1">
            <a:off x="7495540" y="3439156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F13C2-107E-84BF-C164-A823026FFAAE}"/>
              </a:ext>
            </a:extLst>
          </p:cNvPr>
          <p:cNvSpPr/>
          <p:nvPr/>
        </p:nvSpPr>
        <p:spPr>
          <a:xfrm>
            <a:off x="6698843" y="1645919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Dépôt et avis de motion pour le REGL n</a:t>
            </a: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1222-22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</a:rPr>
              <a:t>pour travaux en 2023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2FCB47-9C91-FD97-0DE3-E9612923ABF0}"/>
              </a:ext>
            </a:extLst>
          </p:cNvPr>
          <p:cNvSpPr/>
          <p:nvPr/>
        </p:nvSpPr>
        <p:spPr>
          <a:xfrm>
            <a:off x="6790283" y="1290320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 SO Jan 2023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D4DAA5-F7B8-FB90-8AE0-046113BBB1C2}"/>
              </a:ext>
            </a:extLst>
          </p:cNvPr>
          <p:cNvSpPr/>
          <p:nvPr/>
        </p:nvSpPr>
        <p:spPr>
          <a:xfrm>
            <a:off x="7757089" y="55951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SO </a:t>
            </a:r>
            <a:r>
              <a:rPr lang="fr-CA" b="1" dirty="0" err="1">
                <a:solidFill>
                  <a:schemeClr val="bg1"/>
                </a:solidFill>
              </a:rPr>
              <a:t>Fév</a:t>
            </a:r>
            <a:r>
              <a:rPr lang="fr-CA" b="1" dirty="0">
                <a:solidFill>
                  <a:schemeClr val="bg1"/>
                </a:solidFill>
              </a:rPr>
              <a:t> 2023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0BA038-7942-2028-47AF-3D66C7E4CE43}"/>
              </a:ext>
            </a:extLst>
          </p:cNvPr>
          <p:cNvCxnSpPr>
            <a:cxnSpLocks/>
          </p:cNvCxnSpPr>
          <p:nvPr/>
        </p:nvCxnSpPr>
        <p:spPr>
          <a:xfrm>
            <a:off x="8483096" y="3586994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24981-B7A4-572F-227A-19BE61265A0B}"/>
              </a:ext>
            </a:extLst>
          </p:cNvPr>
          <p:cNvSpPr/>
          <p:nvPr/>
        </p:nvSpPr>
        <p:spPr>
          <a:xfrm>
            <a:off x="7673096" y="3730760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Adoption du REGL  n</a:t>
            </a: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1222-22-01</a:t>
            </a:r>
          </a:p>
          <a:p>
            <a:pPr algn="ctr"/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Augmentation de l’emprunt à </a:t>
            </a:r>
            <a:b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fr-CA" sz="1600" b="1" dirty="0">
                <a:solidFill>
                  <a:schemeClr val="tx1"/>
                </a:solidFill>
                <a:sym typeface="Symbol" panose="05050102010706020507" pitchFamily="18" charset="2"/>
              </a:rPr>
              <a:t>357 000 $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5D25F32-CFDD-44C6-CBE0-C54CA87039D1}"/>
              </a:ext>
            </a:extLst>
          </p:cNvPr>
          <p:cNvCxnSpPr>
            <a:cxnSpLocks/>
          </p:cNvCxnSpPr>
          <p:nvPr/>
        </p:nvCxnSpPr>
        <p:spPr>
          <a:xfrm flipV="1">
            <a:off x="9397066" y="3437119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E95524B-80A3-4BDC-88D3-5917091A86B8}"/>
              </a:ext>
            </a:extLst>
          </p:cNvPr>
          <p:cNvSpPr/>
          <p:nvPr/>
        </p:nvSpPr>
        <p:spPr>
          <a:xfrm>
            <a:off x="8600369" y="1643882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Rencontre citoyenne avec    les ayants droits    à la descente de bateau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65FC2-2D86-4886-FA1E-58CCFFB77DC5}"/>
              </a:ext>
            </a:extLst>
          </p:cNvPr>
          <p:cNvSpPr/>
          <p:nvPr/>
        </p:nvSpPr>
        <p:spPr>
          <a:xfrm>
            <a:off x="8691809" y="1288283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AC </a:t>
            </a:r>
            <a:r>
              <a:rPr lang="fr-CA" b="1" dirty="0" err="1">
                <a:solidFill>
                  <a:schemeClr val="bg1"/>
                </a:solidFill>
              </a:rPr>
              <a:t>Fév</a:t>
            </a:r>
            <a:r>
              <a:rPr lang="fr-CA" b="1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6786A3-9B8F-05F3-8BE7-CFF7F829A892}"/>
              </a:ext>
            </a:extLst>
          </p:cNvPr>
          <p:cNvSpPr/>
          <p:nvPr/>
        </p:nvSpPr>
        <p:spPr>
          <a:xfrm>
            <a:off x="9636689" y="5595119"/>
            <a:ext cx="1440000" cy="28041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Juillet 2023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8DADE0F-A259-2F30-4720-FBC80337152F}"/>
              </a:ext>
            </a:extLst>
          </p:cNvPr>
          <p:cNvCxnSpPr>
            <a:cxnSpLocks/>
          </p:cNvCxnSpPr>
          <p:nvPr/>
        </p:nvCxnSpPr>
        <p:spPr>
          <a:xfrm>
            <a:off x="10362696" y="3586994"/>
            <a:ext cx="0" cy="144000"/>
          </a:xfrm>
          <a:prstGeom prst="line">
            <a:avLst/>
          </a:prstGeom>
          <a:ln w="88900">
            <a:solidFill>
              <a:srgbClr val="FF0000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036C282-21C6-5720-8AD7-7870322DCADA}"/>
              </a:ext>
            </a:extLst>
          </p:cNvPr>
          <p:cNvSpPr/>
          <p:nvPr/>
        </p:nvSpPr>
        <p:spPr>
          <a:xfrm>
            <a:off x="9545249" y="3730760"/>
            <a:ext cx="1620000" cy="180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Envoi de 2 propositions    pour les ayants droits à la descente de bateaux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C42153-E0F3-99CA-C75F-A97D706A7704}"/>
              </a:ext>
            </a:extLst>
          </p:cNvPr>
          <p:cNvSpPr/>
          <p:nvPr/>
        </p:nvSpPr>
        <p:spPr>
          <a:xfrm>
            <a:off x="6131490" y="203124"/>
            <a:ext cx="5889904" cy="280412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SO : Séance ordinaire – SE : Séance extraordinaire – AC : Assemblée citoyenne</a:t>
            </a:r>
          </a:p>
        </p:txBody>
      </p:sp>
    </p:spTree>
    <p:extLst>
      <p:ext uri="{BB962C8B-B14F-4D97-AF65-F5344CB8AC3E}">
        <p14:creationId xmlns:p14="http://schemas.microsoft.com/office/powerpoint/2010/main" val="405278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E82FE9-9934-0CDE-AB9A-1698026E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7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F893F1-DEBE-51F1-E779-610F0CFE86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6932732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4. Certificat de piquetage – Terrain de la Municipalité</a:t>
            </a:r>
          </a:p>
        </p:txBody>
      </p:sp>
    </p:spTree>
    <p:extLst>
      <p:ext uri="{BB962C8B-B14F-4D97-AF65-F5344CB8AC3E}">
        <p14:creationId xmlns:p14="http://schemas.microsoft.com/office/powerpoint/2010/main" val="283607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FF893F1-DEBE-51F1-E779-610F0CFE86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791907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5. Vue globale du site – Situation actuelle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1BE218-8C9E-3B1B-5BD7-59187110A2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alphaModFix/>
          </a:blip>
          <a:srcRect l="5367" t="19245" r="21215" b="8134"/>
          <a:stretch/>
        </p:blipFill>
        <p:spPr>
          <a:xfrm>
            <a:off x="882242" y="1257266"/>
            <a:ext cx="10427516" cy="47520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AutoShape 4" descr="Image de Panneau De Prescription P-10 (mtq): Arrêt">
            <a:extLst>
              <a:ext uri="{FF2B5EF4-FFF2-40B4-BE49-F238E27FC236}">
                <a16:creationId xmlns:a16="http://schemas.microsoft.com/office/drawing/2014/main" id="{9DC3EB97-2DF1-D3F9-AF5E-C1CF4F877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Picture 4" descr="P-010 Panneau Arrêt">
            <a:extLst>
              <a:ext uri="{FF2B5EF4-FFF2-40B4-BE49-F238E27FC236}">
                <a16:creationId xmlns:a16="http://schemas.microsoft.com/office/drawing/2014/main" id="{44D58BC0-21CF-EC2A-6151-58ABB56A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69" y="2127504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-010 Panneau Arrêt">
            <a:extLst>
              <a:ext uri="{FF2B5EF4-FFF2-40B4-BE49-F238E27FC236}">
                <a16:creationId xmlns:a16="http://schemas.microsoft.com/office/drawing/2014/main" id="{04147CFF-E31B-EBC8-2687-65316800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7" y="3276600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-010 Panneau Arrêt">
            <a:extLst>
              <a:ext uri="{FF2B5EF4-FFF2-40B4-BE49-F238E27FC236}">
                <a16:creationId xmlns:a16="http://schemas.microsoft.com/office/drawing/2014/main" id="{458574AA-A17B-EF87-1F71-E614ABE6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" y="4541520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-010 Panneau Arrêt">
            <a:extLst>
              <a:ext uri="{FF2B5EF4-FFF2-40B4-BE49-F238E27FC236}">
                <a16:creationId xmlns:a16="http://schemas.microsoft.com/office/drawing/2014/main" id="{1DB95E6A-025E-07B3-AEFF-55FC7C4B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17" y="4800600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4D020C-77C8-35D0-2697-C5EF717C18C4}"/>
              </a:ext>
            </a:extLst>
          </p:cNvPr>
          <p:cNvSpPr/>
          <p:nvPr/>
        </p:nvSpPr>
        <p:spPr>
          <a:xfrm>
            <a:off x="6812280" y="1945005"/>
            <a:ext cx="1935480" cy="93726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Entrée et sortie de la descente de bateau à une intersection à un arrêt seulement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D3ED7-7E0D-9628-B75C-AAC0C64EF2FA}"/>
              </a:ext>
            </a:extLst>
          </p:cNvPr>
          <p:cNvSpPr/>
          <p:nvPr/>
        </p:nvSpPr>
        <p:spPr>
          <a:xfrm>
            <a:off x="1722122" y="1190244"/>
            <a:ext cx="3285934" cy="93726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Zone d’attente sur le bord de la chaussée.  Les usagers doivent effectuer un virage en plein milieu de la chaussée pour s’engager dans la descente de bateau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0408094-939B-9163-E542-DC4B4DD5A810}"/>
              </a:ext>
            </a:extLst>
          </p:cNvPr>
          <p:cNvCxnSpPr/>
          <p:nvPr/>
        </p:nvCxnSpPr>
        <p:spPr>
          <a:xfrm>
            <a:off x="4533900" y="2127504"/>
            <a:ext cx="0" cy="9204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3B7F5E3-A7D3-62B3-80AD-EB8B2E2FC60F}"/>
              </a:ext>
            </a:extLst>
          </p:cNvPr>
          <p:cNvCxnSpPr>
            <a:cxnSpLocks/>
          </p:cNvCxnSpPr>
          <p:nvPr/>
        </p:nvCxnSpPr>
        <p:spPr>
          <a:xfrm flipH="1">
            <a:off x="6096000" y="2759964"/>
            <a:ext cx="7162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C481531-1ED6-7072-97E5-F5D500FFC183}"/>
              </a:ext>
            </a:extLst>
          </p:cNvPr>
          <p:cNvSpPr/>
          <p:nvPr/>
        </p:nvSpPr>
        <p:spPr>
          <a:xfrm>
            <a:off x="2552700" y="4549139"/>
            <a:ext cx="2592515" cy="747141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Zone de lavage et de contrôle limitatif sur le nombre de véhicules / remorques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8CEC482-8C2A-CD3B-AA64-BF660B09B3C7}"/>
              </a:ext>
            </a:extLst>
          </p:cNvPr>
          <p:cNvCxnSpPr>
            <a:cxnSpLocks/>
          </p:cNvCxnSpPr>
          <p:nvPr/>
        </p:nvCxnSpPr>
        <p:spPr>
          <a:xfrm flipV="1">
            <a:off x="2712720" y="3909442"/>
            <a:ext cx="0" cy="632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1D70D5C-3B7D-0FBF-44B9-D7DF614AD644}"/>
              </a:ext>
            </a:extLst>
          </p:cNvPr>
          <p:cNvSpPr/>
          <p:nvPr/>
        </p:nvSpPr>
        <p:spPr>
          <a:xfrm>
            <a:off x="5603081" y="3889092"/>
            <a:ext cx="2592515" cy="747141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Configuration de la descente limitative en termes de fluidité et de sécurité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7123CE5-0B7C-FB99-31C5-A5550FC46C7C}"/>
              </a:ext>
            </a:extLst>
          </p:cNvPr>
          <p:cNvCxnSpPr>
            <a:cxnSpLocks/>
          </p:cNvCxnSpPr>
          <p:nvPr/>
        </p:nvCxnSpPr>
        <p:spPr>
          <a:xfrm flipV="1">
            <a:off x="6454140" y="3257014"/>
            <a:ext cx="0" cy="632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5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FF893F1-DEBE-51F1-E779-610F0CFE86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6095" y="279879"/>
            <a:ext cx="5791907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Dossier – Descente de bateaux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6</a:t>
            </a:r>
            <a:r>
              <a:rPr lang="fr-CA" sz="2400" b="1"/>
              <a:t>. </a:t>
            </a:r>
            <a:r>
              <a:rPr lang="fr-CA" sz="2400" b="1" dirty="0"/>
              <a:t>Plan d’aménagement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AC4AEC-A389-B17D-EBE7-F840A8BD41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5918" t="11547" r="9381" b="7128"/>
          <a:stretch/>
        </p:blipFill>
        <p:spPr>
          <a:xfrm>
            <a:off x="765619" y="1269052"/>
            <a:ext cx="10660761" cy="4785274"/>
          </a:xfrm>
          <a:prstGeom prst="rect">
            <a:avLst/>
          </a:prstGeom>
        </p:spPr>
      </p:pic>
      <p:pic>
        <p:nvPicPr>
          <p:cNvPr id="3" name="Picture 4" descr="P-010 Panneau Arrêt">
            <a:extLst>
              <a:ext uri="{FF2B5EF4-FFF2-40B4-BE49-F238E27FC236}">
                <a16:creationId xmlns:a16="http://schemas.microsoft.com/office/drawing/2014/main" id="{989DEC90-4DE2-C918-49A2-B502B475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69" y="2127504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-010 Panneau Arrêt">
            <a:extLst>
              <a:ext uri="{FF2B5EF4-FFF2-40B4-BE49-F238E27FC236}">
                <a16:creationId xmlns:a16="http://schemas.microsoft.com/office/drawing/2014/main" id="{CD0BA481-A803-98A6-D0E3-A5B30BB2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9" y="3124345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-010 Panneau Arrêt">
            <a:extLst>
              <a:ext uri="{FF2B5EF4-FFF2-40B4-BE49-F238E27FC236}">
                <a16:creationId xmlns:a16="http://schemas.microsoft.com/office/drawing/2014/main" id="{7CD26249-F302-EA66-07E3-E0AAE69C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" y="4541520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-010 Panneau Arrêt">
            <a:extLst>
              <a:ext uri="{FF2B5EF4-FFF2-40B4-BE49-F238E27FC236}">
                <a16:creationId xmlns:a16="http://schemas.microsoft.com/office/drawing/2014/main" id="{72405751-3C73-29C0-2682-DDABF571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2" y="4922709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F9EE1A-9311-EA36-D58F-C53DDC145915}"/>
              </a:ext>
            </a:extLst>
          </p:cNvPr>
          <p:cNvSpPr/>
          <p:nvPr/>
        </p:nvSpPr>
        <p:spPr>
          <a:xfrm>
            <a:off x="6812280" y="1945005"/>
            <a:ext cx="2400300" cy="93726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Cercle de virage sécuritaire (en dehors des voies de circulation) pour s’engager dans la ligne de descente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6BB41-F029-ECFD-A4A7-C8D8E08EADE9}"/>
              </a:ext>
            </a:extLst>
          </p:cNvPr>
          <p:cNvSpPr/>
          <p:nvPr/>
        </p:nvSpPr>
        <p:spPr>
          <a:xfrm>
            <a:off x="1722122" y="1373124"/>
            <a:ext cx="3285934" cy="754761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Zone de lavage non restrictive avec zone tampon avant l’entrée dans la ligne de descente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29CD4B9-CA9A-6BB3-480E-A8048B08F370}"/>
              </a:ext>
            </a:extLst>
          </p:cNvPr>
          <p:cNvCxnSpPr>
            <a:cxnSpLocks/>
          </p:cNvCxnSpPr>
          <p:nvPr/>
        </p:nvCxnSpPr>
        <p:spPr>
          <a:xfrm>
            <a:off x="2979420" y="2127504"/>
            <a:ext cx="0" cy="1457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1BF7E-823C-30D9-2870-58B047F40371}"/>
              </a:ext>
            </a:extLst>
          </p:cNvPr>
          <p:cNvSpPr/>
          <p:nvPr/>
        </p:nvSpPr>
        <p:spPr>
          <a:xfrm>
            <a:off x="1944572" y="5113971"/>
            <a:ext cx="2592515" cy="553785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Entrée et sortie sécuritaire via une intersection à 4 arrêts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51EB1F7-CB5A-E348-69FF-807E54763DE3}"/>
              </a:ext>
            </a:extLst>
          </p:cNvPr>
          <p:cNvCxnSpPr>
            <a:cxnSpLocks/>
          </p:cNvCxnSpPr>
          <p:nvPr/>
        </p:nvCxnSpPr>
        <p:spPr>
          <a:xfrm flipV="1">
            <a:off x="2104592" y="4474274"/>
            <a:ext cx="0" cy="632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F913C-970C-2AD2-66CD-5813ACA53093}"/>
              </a:ext>
            </a:extLst>
          </p:cNvPr>
          <p:cNvSpPr/>
          <p:nvPr/>
        </p:nvSpPr>
        <p:spPr>
          <a:xfrm>
            <a:off x="5760720" y="3095962"/>
            <a:ext cx="3543300" cy="747141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Configuration de la descente permettant une fluidité des opérations d’entrée et de sortie de l’eau – 1 voie d’attente, 1 voie de sortie</a:t>
            </a:r>
          </a:p>
        </p:txBody>
      </p:sp>
      <p:pic>
        <p:nvPicPr>
          <p:cNvPr id="16" name="Picture 4" descr="P-010 Panneau Arrêt">
            <a:extLst>
              <a:ext uri="{FF2B5EF4-FFF2-40B4-BE49-F238E27FC236}">
                <a16:creationId xmlns:a16="http://schemas.microsoft.com/office/drawing/2014/main" id="{6F9FA3AB-58BD-E184-032D-56F0ABFA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2" y="4087591"/>
            <a:ext cx="191262" cy="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348FD3-BD97-719A-73C7-CDC9F57AF88C}"/>
              </a:ext>
            </a:extLst>
          </p:cNvPr>
          <p:cNvSpPr/>
          <p:nvPr/>
        </p:nvSpPr>
        <p:spPr>
          <a:xfrm>
            <a:off x="5943600" y="4095025"/>
            <a:ext cx="3848100" cy="556304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Rampe d’accès à l’eau rectiligne, plus allongée</a:t>
            </a:r>
            <a:r>
              <a:rPr lang="fr-CA" sz="1400">
                <a:solidFill>
                  <a:schemeClr val="tx1"/>
                </a:solidFill>
              </a:rPr>
              <a:t>, et plus </a:t>
            </a:r>
            <a:r>
              <a:rPr lang="fr-CA" sz="1400" dirty="0">
                <a:solidFill>
                  <a:schemeClr val="tx1"/>
                </a:solidFill>
              </a:rPr>
              <a:t>stable pour un accès plus sécuritaire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BF28765-DC68-5C41-EAEB-3A47D2C26100}"/>
              </a:ext>
            </a:extLst>
          </p:cNvPr>
          <p:cNvCxnSpPr>
            <a:cxnSpLocks/>
          </p:cNvCxnSpPr>
          <p:nvPr/>
        </p:nvCxnSpPr>
        <p:spPr>
          <a:xfrm>
            <a:off x="6941820" y="4651329"/>
            <a:ext cx="0" cy="2752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34DFD540-08C5-4BCB-E226-2FEB9F550B8D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5069396" y="2413635"/>
            <a:ext cx="1742884" cy="1429468"/>
          </a:xfrm>
          <a:prstGeom prst="bentConnector3">
            <a:avLst>
              <a:gd name="adj1" fmla="val 100279"/>
            </a:avLst>
          </a:prstGeom>
          <a:ln w="50800">
            <a:solidFill>
              <a:srgbClr val="2E29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912C9E86-C0FB-4E99-B5EB-3C3EB6BB6F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03358" y="3676883"/>
            <a:ext cx="1757362" cy="718543"/>
          </a:xfrm>
          <a:prstGeom prst="bentConnector3">
            <a:avLst>
              <a:gd name="adj1" fmla="val 17480"/>
            </a:avLst>
          </a:prstGeom>
          <a:ln w="50800">
            <a:solidFill>
              <a:srgbClr val="2E29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EF8DFDE-8ED0-1826-6413-232057281C77}"/>
              </a:ext>
            </a:extLst>
          </p:cNvPr>
          <p:cNvSpPr/>
          <p:nvPr/>
        </p:nvSpPr>
        <p:spPr>
          <a:xfrm>
            <a:off x="3447669" y="2393155"/>
            <a:ext cx="1494851" cy="93726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Pavillon de contrôle central pour un meilleur suivi 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2CCAC01-12D1-8323-BFA1-4551F4DE2A85}"/>
              </a:ext>
            </a:extLst>
          </p:cNvPr>
          <p:cNvCxnSpPr>
            <a:cxnSpLocks/>
          </p:cNvCxnSpPr>
          <p:nvPr/>
        </p:nvCxnSpPr>
        <p:spPr>
          <a:xfrm>
            <a:off x="4033837" y="3330415"/>
            <a:ext cx="0" cy="61231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D4BAECE-DD74-0205-507F-CB2E7C1C8B84}"/>
              </a:ext>
            </a:extLst>
          </p:cNvPr>
          <p:cNvSpPr/>
          <p:nvPr/>
        </p:nvSpPr>
        <p:spPr>
          <a:xfrm>
            <a:off x="113824" y="2238401"/>
            <a:ext cx="1494851" cy="782715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Accès au site à un seul endroit pour la sécurité</a:t>
            </a: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CEBD7EF5-01BF-DB19-B64A-6297C2C89F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83763" y="3319968"/>
            <a:ext cx="1169582" cy="556930"/>
          </a:xfrm>
          <a:prstGeom prst="bentConnector3">
            <a:avLst>
              <a:gd name="adj1" fmla="val 50000"/>
            </a:avLst>
          </a:prstGeom>
          <a:ln w="50800">
            <a:solidFill>
              <a:srgbClr val="2E29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05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878</Words>
  <Application>Microsoft Office PowerPoint</Application>
  <PresentationFormat>Grand écran</PresentationFormat>
  <Paragraphs>166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Avenir Next LT Pro Demi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Dagenais</dc:creator>
  <cp:lastModifiedBy>Pascal Saint-Denis</cp:lastModifiedBy>
  <cp:revision>108</cp:revision>
  <dcterms:created xsi:type="dcterms:W3CDTF">2022-01-21T15:46:11Z</dcterms:created>
  <dcterms:modified xsi:type="dcterms:W3CDTF">2023-08-31T12:21:21Z</dcterms:modified>
</cp:coreProperties>
</file>