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9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fr-FR"/>
              <a:t>Modifiez le style du titre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30EA854-FC3D-43B3-82FE-C2EFA8CC47AB}" type="datetimeFigureOut">
              <a:rPr lang="fr-CA" smtClean="0"/>
              <a:t>2024-03-25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6358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0EA854-FC3D-43B3-82FE-C2EFA8CC47AB}" type="datetimeFigureOut">
              <a:rPr lang="fr-CA" smtClean="0"/>
              <a:t>2024-03-25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269614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0EA854-FC3D-43B3-82FE-C2EFA8CC47AB}" type="datetimeFigureOut">
              <a:rPr lang="fr-CA" smtClean="0"/>
              <a:t>2024-03-25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398564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0EA854-FC3D-43B3-82FE-C2EFA8CC47AB}" type="datetimeFigureOut">
              <a:rPr lang="fr-CA" smtClean="0"/>
              <a:t>2024-03-25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223882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fr-FR"/>
              <a:t>Modifiez le style du titre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30EA854-FC3D-43B3-82FE-C2EFA8CC47AB}" type="datetimeFigureOut">
              <a:rPr lang="fr-CA" smtClean="0"/>
              <a:t>2024-03-25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106826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0EA854-FC3D-43B3-82FE-C2EFA8CC47AB}" type="datetimeFigureOut">
              <a:rPr lang="fr-CA" smtClean="0"/>
              <a:t>2024-03-25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141557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fr-FR"/>
              <a:t>Modifiez le style du titre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fr-FR"/>
              <a:t>Cliquez pour modifier les styles du texte du masque</a:t>
            </a:r>
          </a:p>
        </p:txBody>
      </p:sp>
      <p:sp>
        <p:nvSpPr>
          <p:cNvPr id="4" name="Content Placeholder 3"/>
          <p:cNvSpPr>
            <a:spLocks noGrp="1"/>
          </p:cNvSpPr>
          <p:nvPr>
            <p:ph sz="half" idx="2"/>
          </p:nvPr>
        </p:nvSpPr>
        <p:spPr>
          <a:xfrm>
            <a:off x="535366" y="3674110"/>
            <a:ext cx="3288089" cy="54040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fr-FR"/>
              <a:t>Cliquez pour modifier les styles du texte du masque</a:t>
            </a:r>
          </a:p>
        </p:txBody>
      </p:sp>
      <p:sp>
        <p:nvSpPr>
          <p:cNvPr id="6" name="Content Placeholder 5"/>
          <p:cNvSpPr>
            <a:spLocks noGrp="1"/>
          </p:cNvSpPr>
          <p:nvPr>
            <p:ph sz="quarter" idx="4"/>
          </p:nvPr>
        </p:nvSpPr>
        <p:spPr>
          <a:xfrm>
            <a:off x="3934778" y="3674110"/>
            <a:ext cx="3304282" cy="54040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30EA854-FC3D-43B3-82FE-C2EFA8CC47AB}" type="datetimeFigureOut">
              <a:rPr lang="fr-CA" smtClean="0"/>
              <a:t>2024-03-25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21808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30EA854-FC3D-43B3-82FE-C2EFA8CC47AB}" type="datetimeFigureOut">
              <a:rPr lang="fr-CA" smtClean="0"/>
              <a:t>2024-03-25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18502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EA854-FC3D-43B3-82FE-C2EFA8CC47AB}" type="datetimeFigureOut">
              <a:rPr lang="fr-CA" smtClean="0"/>
              <a:t>2024-03-25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342902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fr-FR"/>
              <a:t>Modifiez le style du titre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0EA854-FC3D-43B3-82FE-C2EFA8CC47AB}" type="datetimeFigureOut">
              <a:rPr lang="fr-CA" smtClean="0"/>
              <a:t>2024-03-25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18476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fr-FR"/>
              <a:t>Modifiez le style du titre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0EA854-FC3D-43B3-82FE-C2EFA8CC47AB}" type="datetimeFigureOut">
              <a:rPr lang="fr-CA" smtClean="0"/>
              <a:t>2024-03-25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4B42CDD-6379-4E15-AA66-35654A54C325}" type="slidenum">
              <a:rPr lang="fr-CA" smtClean="0"/>
              <a:t>‹N°›</a:t>
            </a:fld>
            <a:endParaRPr lang="fr-CA"/>
          </a:p>
        </p:txBody>
      </p:sp>
    </p:spTree>
    <p:extLst>
      <p:ext uri="{BB962C8B-B14F-4D97-AF65-F5344CB8AC3E}">
        <p14:creationId xmlns:p14="http://schemas.microsoft.com/office/powerpoint/2010/main" val="73209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E30EA854-FC3D-43B3-82FE-C2EFA8CC47AB}" type="datetimeFigureOut">
              <a:rPr lang="fr-CA" smtClean="0"/>
              <a:t>2024-03-25</a:t>
            </a:fld>
            <a:endParaRPr lang="fr-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fr-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4B42CDD-6379-4E15-AA66-35654A54C325}" type="slidenum">
              <a:rPr lang="fr-CA" smtClean="0"/>
              <a:t>‹N°›</a:t>
            </a:fld>
            <a:endParaRPr lang="fr-CA"/>
          </a:p>
        </p:txBody>
      </p:sp>
    </p:spTree>
    <p:extLst>
      <p:ext uri="{BB962C8B-B14F-4D97-AF65-F5344CB8AC3E}">
        <p14:creationId xmlns:p14="http://schemas.microsoft.com/office/powerpoint/2010/main" val="3273800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plante, arbre, conifère, plein air&#10;&#10;Description générée automatiquement">
            <a:extLst>
              <a:ext uri="{FF2B5EF4-FFF2-40B4-BE49-F238E27FC236}">
                <a16:creationId xmlns:a16="http://schemas.microsoft.com/office/drawing/2014/main" id="{FE454301-1776-D09F-E278-B7E2AFB47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200" y="7655300"/>
            <a:ext cx="2036949" cy="1527712"/>
          </a:xfrm>
          <a:prstGeom prst="rect">
            <a:avLst/>
          </a:prstGeom>
        </p:spPr>
      </p:pic>
      <p:sp>
        <p:nvSpPr>
          <p:cNvPr id="4" name="ZoneTexte 3">
            <a:extLst>
              <a:ext uri="{FF2B5EF4-FFF2-40B4-BE49-F238E27FC236}">
                <a16:creationId xmlns:a16="http://schemas.microsoft.com/office/drawing/2014/main" id="{D8A8C88E-5A81-1498-7111-F649223B04D7}"/>
              </a:ext>
            </a:extLst>
          </p:cNvPr>
          <p:cNvSpPr txBox="1"/>
          <p:nvPr/>
        </p:nvSpPr>
        <p:spPr>
          <a:xfrm>
            <a:off x="857250" y="571500"/>
            <a:ext cx="6057900" cy="400110"/>
          </a:xfrm>
          <a:prstGeom prst="rect">
            <a:avLst/>
          </a:prstGeom>
          <a:noFill/>
        </p:spPr>
        <p:txBody>
          <a:bodyPr wrap="square" rtlCol="0">
            <a:spAutoFit/>
          </a:bodyPr>
          <a:lstStyle/>
          <a:p>
            <a:r>
              <a:rPr lang="fr-CA" sz="2000" b="1" dirty="0">
                <a:latin typeface="Architects Daughter" panose="02000505000000020004" pitchFamily="2" charset="0"/>
              </a:rPr>
              <a:t>REVÉGÉTALISATION </a:t>
            </a:r>
          </a:p>
        </p:txBody>
      </p:sp>
      <p:sp>
        <p:nvSpPr>
          <p:cNvPr id="5" name="ZoneTexte 4">
            <a:extLst>
              <a:ext uri="{FF2B5EF4-FFF2-40B4-BE49-F238E27FC236}">
                <a16:creationId xmlns:a16="http://schemas.microsoft.com/office/drawing/2014/main" id="{BAA4C7F6-64E4-0AD8-A170-83C80E19C66F}"/>
              </a:ext>
            </a:extLst>
          </p:cNvPr>
          <p:cNvSpPr txBox="1"/>
          <p:nvPr/>
        </p:nvSpPr>
        <p:spPr>
          <a:xfrm>
            <a:off x="279400" y="875388"/>
            <a:ext cx="4686300" cy="369332"/>
          </a:xfrm>
          <a:prstGeom prst="rect">
            <a:avLst/>
          </a:prstGeom>
          <a:noFill/>
        </p:spPr>
        <p:txBody>
          <a:bodyPr wrap="square" rtlCol="0">
            <a:spAutoFit/>
          </a:bodyPr>
          <a:lstStyle/>
          <a:p>
            <a:pPr algn="ctr"/>
            <a:r>
              <a:rPr lang="fr-CA" dirty="0">
                <a:latin typeface="Dreaming Outloud Script Pro" panose="03050502040304050704" pitchFamily="66" charset="0"/>
                <a:cs typeface="Dreaming Outloud Script Pro" panose="03050502040304050704" pitchFamily="66" charset="0"/>
              </a:rPr>
              <a:t>et stabilisation d’un terrain en </a:t>
            </a:r>
          </a:p>
        </p:txBody>
      </p:sp>
      <p:sp>
        <p:nvSpPr>
          <p:cNvPr id="6" name="ZoneTexte 5">
            <a:extLst>
              <a:ext uri="{FF2B5EF4-FFF2-40B4-BE49-F238E27FC236}">
                <a16:creationId xmlns:a16="http://schemas.microsoft.com/office/drawing/2014/main" id="{3E6649E2-C4D0-CE2C-51E3-37D5F95A0D25}"/>
              </a:ext>
            </a:extLst>
          </p:cNvPr>
          <p:cNvSpPr txBox="1"/>
          <p:nvPr/>
        </p:nvSpPr>
        <p:spPr>
          <a:xfrm>
            <a:off x="4095750" y="798444"/>
            <a:ext cx="2038350" cy="523220"/>
          </a:xfrm>
          <a:prstGeom prst="rect">
            <a:avLst/>
          </a:prstGeom>
          <a:noFill/>
        </p:spPr>
        <p:txBody>
          <a:bodyPr wrap="square" rtlCol="0">
            <a:spAutoFit/>
          </a:bodyPr>
          <a:lstStyle/>
          <a:p>
            <a:pPr algn="ctr"/>
            <a:r>
              <a:rPr lang="fr-CA" sz="2800" dirty="0">
                <a:latin typeface="Architects Daughter" panose="02000505000000020004" pitchFamily="2" charset="0"/>
              </a:rPr>
              <a:t>PENTE</a:t>
            </a:r>
          </a:p>
        </p:txBody>
      </p:sp>
      <p:sp>
        <p:nvSpPr>
          <p:cNvPr id="7" name="ZoneTexte 6">
            <a:extLst>
              <a:ext uri="{FF2B5EF4-FFF2-40B4-BE49-F238E27FC236}">
                <a16:creationId xmlns:a16="http://schemas.microsoft.com/office/drawing/2014/main" id="{86133F41-F594-CC1A-7779-E2489B48CB0C}"/>
              </a:ext>
            </a:extLst>
          </p:cNvPr>
          <p:cNvSpPr txBox="1"/>
          <p:nvPr/>
        </p:nvSpPr>
        <p:spPr>
          <a:xfrm>
            <a:off x="857250" y="3445344"/>
            <a:ext cx="6057900" cy="646331"/>
          </a:xfrm>
          <a:prstGeom prst="rect">
            <a:avLst/>
          </a:prstGeom>
          <a:noFill/>
        </p:spPr>
        <p:txBody>
          <a:bodyPr wrap="square" rtlCol="0">
            <a:spAutoFit/>
          </a:bodyPr>
          <a:lstStyle/>
          <a:p>
            <a:pPr algn="just"/>
            <a:r>
              <a:rPr lang="fr-CA" sz="1200" kern="1200" dirty="0">
                <a:solidFill>
                  <a:srgbClr val="000000"/>
                </a:solidFill>
                <a:effectLst/>
                <a:latin typeface="Architects Daughter" panose="02000505000000020004" pitchFamily="2" charset="0"/>
                <a:ea typeface="Times New Roman" panose="02020603050405020304" pitchFamily="18" charset="0"/>
                <a:cs typeface="Times New Roman" panose="02020603050405020304" pitchFamily="18" charset="0"/>
              </a:rPr>
              <a:t>Puisque la pente peut être à </a:t>
            </a:r>
            <a:r>
              <a:rPr lang="fr-CA" sz="1200" b="1" kern="1200" dirty="0">
                <a:solidFill>
                  <a:srgbClr val="000000"/>
                </a:solidFill>
                <a:effectLst/>
                <a:latin typeface="Architects Daughter" panose="02000505000000020004" pitchFamily="2" charset="0"/>
                <a:ea typeface="Times New Roman" panose="02020603050405020304" pitchFamily="18" charset="0"/>
                <a:cs typeface="Times New Roman" panose="02020603050405020304" pitchFamily="18" charset="0"/>
              </a:rPr>
              <a:t>tendance sèche ou à tendance humide,</a:t>
            </a:r>
            <a:r>
              <a:rPr lang="fr-CA" sz="1200" kern="1200" dirty="0">
                <a:solidFill>
                  <a:srgbClr val="000000"/>
                </a:solidFill>
                <a:effectLst/>
                <a:latin typeface="Architects Daughter" panose="02000505000000020004" pitchFamily="2" charset="0"/>
                <a:ea typeface="Times New Roman" panose="02020603050405020304" pitchFamily="18" charset="0"/>
                <a:cs typeface="Times New Roman" panose="02020603050405020304" pitchFamily="18" charset="0"/>
              </a:rPr>
              <a:t> il est important d’identifier les caractéristiques du terrain pour faire le choix des végétaux. </a:t>
            </a:r>
            <a:endParaRPr lang="fr-CA" sz="1200" dirty="0">
              <a:effectLst/>
              <a:latin typeface="Architects Daughter" panose="02000505000000020004" pitchFamily="2" charset="0"/>
              <a:ea typeface="Times New Roman" panose="02020603050405020304" pitchFamily="18" charset="0"/>
            </a:endParaRPr>
          </a:p>
        </p:txBody>
      </p:sp>
      <p:pic>
        <p:nvPicPr>
          <p:cNvPr id="8" name="Image 7" descr="Une image contenant plein air, plante, arbre, végétation&#10;&#10;Description générée automatiquement">
            <a:extLst>
              <a:ext uri="{FF2B5EF4-FFF2-40B4-BE49-F238E27FC236}">
                <a16:creationId xmlns:a16="http://schemas.microsoft.com/office/drawing/2014/main" id="{6839F2F4-A4E9-8084-3AD4-546876B6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321664"/>
            <a:ext cx="6057900" cy="1898001"/>
          </a:xfrm>
          <a:prstGeom prst="rect">
            <a:avLst/>
          </a:prstGeom>
        </p:spPr>
      </p:pic>
      <p:sp>
        <p:nvSpPr>
          <p:cNvPr id="9" name="ZoneTexte 8">
            <a:extLst>
              <a:ext uri="{FF2B5EF4-FFF2-40B4-BE49-F238E27FC236}">
                <a16:creationId xmlns:a16="http://schemas.microsoft.com/office/drawing/2014/main" id="{F906D189-64D7-68BD-86EF-088A6C4A1940}"/>
              </a:ext>
            </a:extLst>
          </p:cNvPr>
          <p:cNvSpPr txBox="1"/>
          <p:nvPr/>
        </p:nvSpPr>
        <p:spPr>
          <a:xfrm>
            <a:off x="857250" y="4435774"/>
            <a:ext cx="6057900" cy="307777"/>
          </a:xfrm>
          <a:prstGeom prst="rect">
            <a:avLst/>
          </a:prstGeom>
          <a:noFill/>
        </p:spPr>
        <p:txBody>
          <a:bodyPr wrap="square" rtlCol="0">
            <a:spAutoFit/>
          </a:bodyPr>
          <a:lstStyle/>
          <a:p>
            <a:r>
              <a:rPr lang="fr-CA" sz="1400" b="1" dirty="0">
                <a:latin typeface="Architects Daughter" panose="02000505000000020004" pitchFamily="2" charset="0"/>
              </a:rPr>
              <a:t>ARBRES</a:t>
            </a:r>
          </a:p>
        </p:txBody>
      </p:sp>
      <p:sp>
        <p:nvSpPr>
          <p:cNvPr id="12" name="ZoneTexte 11">
            <a:extLst>
              <a:ext uri="{FF2B5EF4-FFF2-40B4-BE49-F238E27FC236}">
                <a16:creationId xmlns:a16="http://schemas.microsoft.com/office/drawing/2014/main" id="{9511FCFE-D7D8-D4BC-091F-8383536581A3}"/>
              </a:ext>
            </a:extLst>
          </p:cNvPr>
          <p:cNvSpPr txBox="1"/>
          <p:nvPr/>
        </p:nvSpPr>
        <p:spPr>
          <a:xfrm>
            <a:off x="857250" y="4816277"/>
            <a:ext cx="1731831" cy="2123658"/>
          </a:xfrm>
          <a:prstGeom prst="rect">
            <a:avLst/>
          </a:prstGeom>
          <a:noFill/>
        </p:spPr>
        <p:txBody>
          <a:bodyPr wrap="square" rtlCol="0">
            <a:spAutoFit/>
          </a:bodyPr>
          <a:lstStyle/>
          <a:p>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Épinette blanche</a:t>
            </a:r>
          </a:p>
          <a:p>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a:t>
            </a:r>
            <a:r>
              <a:rPr lang="fr-CA" sz="1200" b="1" i="1" kern="100" dirty="0" err="1">
                <a:effectLst/>
                <a:latin typeface="Architects Daughter" panose="02000505000000020004" pitchFamily="2" charset="0"/>
                <a:ea typeface="Aptos" panose="020B0004020202020204" pitchFamily="34" charset="0"/>
                <a:cs typeface="Times New Roman" panose="02020603050405020304" pitchFamily="18" charset="0"/>
              </a:rPr>
              <a:t>Picea</a:t>
            </a:r>
            <a:r>
              <a:rPr lang="fr-CA" sz="1200" b="1" i="1" kern="100" dirty="0">
                <a:effectLst/>
                <a:latin typeface="Architects Daughter" panose="02000505000000020004" pitchFamily="2" charset="0"/>
                <a:ea typeface="Aptos" panose="020B0004020202020204" pitchFamily="34" charset="0"/>
                <a:cs typeface="Times New Roman" panose="02020603050405020304" pitchFamily="18" charset="0"/>
              </a:rPr>
              <a:t> </a:t>
            </a:r>
            <a:r>
              <a:rPr lang="fr-CA" sz="1200" b="1" i="1" kern="100" dirty="0" err="1">
                <a:effectLst/>
                <a:latin typeface="Architects Daughter" panose="02000505000000020004" pitchFamily="2" charset="0"/>
                <a:ea typeface="Aptos" panose="020B0004020202020204" pitchFamily="34" charset="0"/>
                <a:cs typeface="Times New Roman" panose="02020603050405020304" pitchFamily="18" charset="0"/>
              </a:rPr>
              <a:t>glauca</a:t>
            </a:r>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Hauteur: 20 m.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Conifère allant autant au soleil qu’à l’ombre dans un sol pauvre ou riche et possède un système racinaire puissant pour la stabilisation d’une pente et en utilisation de brise-vent.</a:t>
            </a:r>
          </a:p>
        </p:txBody>
      </p:sp>
      <p:sp>
        <p:nvSpPr>
          <p:cNvPr id="13" name="ZoneTexte 12">
            <a:extLst>
              <a:ext uri="{FF2B5EF4-FFF2-40B4-BE49-F238E27FC236}">
                <a16:creationId xmlns:a16="http://schemas.microsoft.com/office/drawing/2014/main" id="{1E4432A3-720B-94E1-AAAC-1AB5CB72D5F8}"/>
              </a:ext>
            </a:extLst>
          </p:cNvPr>
          <p:cNvSpPr txBox="1"/>
          <p:nvPr/>
        </p:nvSpPr>
        <p:spPr>
          <a:xfrm>
            <a:off x="4377730" y="4816277"/>
            <a:ext cx="1507422" cy="2387718"/>
          </a:xfrm>
          <a:prstGeom prst="rect">
            <a:avLst/>
          </a:prstGeom>
          <a:noFill/>
        </p:spPr>
        <p:txBody>
          <a:bodyPr wrap="square" rtlCol="0">
            <a:spAutoFit/>
          </a:bodyPr>
          <a:lstStyle/>
          <a:p>
            <a:pPr algn="just"/>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Bouleau gris</a:t>
            </a:r>
          </a:p>
          <a:p>
            <a:pPr algn="just"/>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a:t>
            </a:r>
            <a:r>
              <a:rPr lang="fr-CA" sz="1200" b="1" i="1" kern="100" dirty="0" err="1">
                <a:effectLst/>
                <a:latin typeface="Architects Daughter" panose="02000505000000020004" pitchFamily="2" charset="0"/>
                <a:ea typeface="Aptos" panose="020B0004020202020204" pitchFamily="34" charset="0"/>
                <a:cs typeface="Times New Roman" panose="02020603050405020304" pitchFamily="18" charset="0"/>
              </a:rPr>
              <a:t>Betula</a:t>
            </a:r>
            <a:r>
              <a:rPr lang="fr-CA" sz="1200" b="1" i="1" kern="100" dirty="0">
                <a:effectLst/>
                <a:latin typeface="Architects Daughter" panose="02000505000000020004" pitchFamily="2" charset="0"/>
                <a:ea typeface="Aptos" panose="020B0004020202020204" pitchFamily="34" charset="0"/>
                <a:cs typeface="Times New Roman" panose="02020603050405020304" pitchFamily="18" charset="0"/>
              </a:rPr>
              <a:t> </a:t>
            </a:r>
            <a:r>
              <a:rPr lang="fr-CA" sz="1200" b="1" i="1" kern="100" dirty="0" err="1">
                <a:effectLst/>
                <a:latin typeface="Architects Daughter" panose="02000505000000020004" pitchFamily="2" charset="0"/>
                <a:ea typeface="Aptos" panose="020B0004020202020204" pitchFamily="34" charset="0"/>
                <a:cs typeface="Times New Roman" panose="02020603050405020304" pitchFamily="18" charset="0"/>
              </a:rPr>
              <a:t>populifolia</a:t>
            </a:r>
            <a:r>
              <a:rPr lang="fr-CA" sz="1200" b="1" kern="100" dirty="0">
                <a:effectLst/>
                <a:latin typeface="Architects Daughter" panose="02000505000000020004" pitchFamily="2" charset="0"/>
                <a:ea typeface="Aptos" panose="020B0004020202020204" pitchFamily="34" charset="0"/>
                <a:cs typeface="Times New Roman" panose="02020603050405020304" pitchFamily="18" charset="0"/>
              </a:rPr>
              <a:t>)</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10 m. </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Petit arbre à l’écorce blanche tacheté de noir préférant le plein soleil et les sols secs et sablonneux. Très bon colonisateur de milieux difficiles.</a:t>
            </a:r>
          </a:p>
        </p:txBody>
      </p:sp>
      <p:sp>
        <p:nvSpPr>
          <p:cNvPr id="14" name="ZoneTexte 13">
            <a:extLst>
              <a:ext uri="{FF2B5EF4-FFF2-40B4-BE49-F238E27FC236}">
                <a16:creationId xmlns:a16="http://schemas.microsoft.com/office/drawing/2014/main" id="{C60F2909-9681-8C3A-9962-0AA9A00E0C07}"/>
              </a:ext>
            </a:extLst>
          </p:cNvPr>
          <p:cNvSpPr txBox="1"/>
          <p:nvPr/>
        </p:nvSpPr>
        <p:spPr>
          <a:xfrm>
            <a:off x="857250" y="8007135"/>
            <a:ext cx="3284855" cy="1754326"/>
          </a:xfrm>
          <a:prstGeom prst="rect">
            <a:avLst/>
          </a:prstGeom>
          <a:noFill/>
        </p:spPr>
        <p:txBody>
          <a:bodyPr wrap="square" rtlCol="0">
            <a:spAutoFit/>
          </a:bodyPr>
          <a:lstStyle/>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Pin gris </a:t>
            </a:r>
          </a:p>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Pinus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banksi</a:t>
            </a:r>
            <a:r>
              <a:rPr lang="fr-CA" sz="1200" b="1" kern="100" dirty="0" err="1">
                <a:effectLst/>
                <a:latin typeface="Architects Daughter" panose="02000505000000020004" pitchFamily="2" charset="0"/>
                <a:ea typeface="Calibri" panose="020F0502020204030204" pitchFamily="34" charset="0"/>
                <a:cs typeface="Calibri" panose="020F0502020204030204" pitchFamily="34" charset="0"/>
              </a:rPr>
              <a:t>ana</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kern="100" dirty="0">
                <a:effectLst/>
                <a:latin typeface="Architects Daughter" panose="02000505000000020004" pitchFamily="2" charset="0"/>
                <a:ea typeface="Calibri" panose="020F0502020204030204" pitchFamily="34" charset="0"/>
                <a:cs typeface="Calibri" panose="020F0502020204030204" pitchFamily="34" charset="0"/>
              </a:rPr>
              <a:t> </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12 m. </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Conifère au port pyramidal très peu exigeant, tolérant les sols secs ou bien drainés. Parfait pour la stabilisation d’une pente ou comme brise-vent car il possède un enracinement très étalé et profond. </a:t>
            </a:r>
          </a:p>
          <a:p>
            <a:endParaRPr lang="fr-CA" sz="12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plante, bouleau, plein air, arbre&#10;&#10;Description générée automatiquement">
            <a:extLst>
              <a:ext uri="{FF2B5EF4-FFF2-40B4-BE49-F238E27FC236}">
                <a16:creationId xmlns:a16="http://schemas.microsoft.com/office/drawing/2014/main" id="{EA1C7CE8-81F8-5A27-2F58-66F7633A34A3}"/>
              </a:ext>
            </a:extLst>
          </p:cNvPr>
          <p:cNvPicPr>
            <a:picLocks noChangeAspect="1"/>
          </p:cNvPicPr>
          <p:nvPr/>
        </p:nvPicPr>
        <p:blipFill rotWithShape="1">
          <a:blip r:embed="rId4">
            <a:extLst>
              <a:ext uri="{28A0092B-C50C-407E-A947-70E740481C1C}">
                <a14:useLocalDpi xmlns:a14="http://schemas.microsoft.com/office/drawing/2010/main" val="0"/>
              </a:ext>
            </a:extLst>
          </a:blip>
          <a:srcRect l="38562" r="18300"/>
          <a:stretch/>
        </p:blipFill>
        <p:spPr>
          <a:xfrm>
            <a:off x="5885153" y="4816277"/>
            <a:ext cx="1029996" cy="2387718"/>
          </a:xfrm>
          <a:prstGeom prst="rect">
            <a:avLst/>
          </a:prstGeom>
        </p:spPr>
      </p:pic>
      <p:pic>
        <p:nvPicPr>
          <p:cNvPr id="18" name="Image 17" descr="Une image contenant plante, arbre, plein air, conifère&#10;&#10;Description générée automatiquement">
            <a:extLst>
              <a:ext uri="{FF2B5EF4-FFF2-40B4-BE49-F238E27FC236}">
                <a16:creationId xmlns:a16="http://schemas.microsoft.com/office/drawing/2014/main" id="{0C19F7EB-52A0-C9A9-A62C-C7703605A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3984" y="4816277"/>
            <a:ext cx="1561374" cy="2340235"/>
          </a:xfrm>
          <a:prstGeom prst="rect">
            <a:avLst/>
          </a:prstGeom>
        </p:spPr>
      </p:pic>
      <p:pic>
        <p:nvPicPr>
          <p:cNvPr id="20" name="Image 19" descr="Une image contenant plante, arbre, plein air, conifère&#10;&#10;Description générée automatiquement">
            <a:extLst>
              <a:ext uri="{FF2B5EF4-FFF2-40B4-BE49-F238E27FC236}">
                <a16:creationId xmlns:a16="http://schemas.microsoft.com/office/drawing/2014/main" id="{C21FF319-6520-362E-7E4D-78AD6BD472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257" y="8007135"/>
            <a:ext cx="1030516" cy="1527712"/>
          </a:xfrm>
          <a:prstGeom prst="rect">
            <a:avLst/>
          </a:prstGeom>
        </p:spPr>
      </p:pic>
    </p:spTree>
    <p:extLst>
      <p:ext uri="{BB962C8B-B14F-4D97-AF65-F5344CB8AC3E}">
        <p14:creationId xmlns:p14="http://schemas.microsoft.com/office/powerpoint/2010/main" val="124382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F31C3729-FCA0-9555-5A16-0C7B6483B2C5}"/>
              </a:ext>
            </a:extLst>
          </p:cNvPr>
          <p:cNvSpPr txBox="1"/>
          <p:nvPr/>
        </p:nvSpPr>
        <p:spPr>
          <a:xfrm>
            <a:off x="810895" y="461302"/>
            <a:ext cx="6057900" cy="307777"/>
          </a:xfrm>
          <a:prstGeom prst="rect">
            <a:avLst/>
          </a:prstGeom>
          <a:noFill/>
        </p:spPr>
        <p:txBody>
          <a:bodyPr wrap="square" rtlCol="0">
            <a:spAutoFit/>
          </a:bodyPr>
          <a:lstStyle/>
          <a:p>
            <a:r>
              <a:rPr lang="fr-CA" sz="1400" b="1" dirty="0">
                <a:latin typeface="Architects Daughter" panose="02000505000000020004" pitchFamily="2" charset="0"/>
              </a:rPr>
              <a:t>ARBUSTES</a:t>
            </a:r>
          </a:p>
        </p:txBody>
      </p:sp>
      <p:sp>
        <p:nvSpPr>
          <p:cNvPr id="12" name="ZoneTexte 11">
            <a:extLst>
              <a:ext uri="{FF2B5EF4-FFF2-40B4-BE49-F238E27FC236}">
                <a16:creationId xmlns:a16="http://schemas.microsoft.com/office/drawing/2014/main" id="{9511FCFE-D7D8-D4BC-091F-8383536581A3}"/>
              </a:ext>
            </a:extLst>
          </p:cNvPr>
          <p:cNvSpPr txBox="1"/>
          <p:nvPr/>
        </p:nvSpPr>
        <p:spPr>
          <a:xfrm>
            <a:off x="810895" y="769079"/>
            <a:ext cx="3588839" cy="1466940"/>
          </a:xfrm>
          <a:prstGeom prst="rect">
            <a:avLst/>
          </a:prstGeom>
          <a:noFill/>
        </p:spPr>
        <p:txBody>
          <a:bodyPr wrap="square" rtlCol="0">
            <a:spAutoFit/>
          </a:bodyPr>
          <a:lstStyle/>
          <a:p>
            <a:pPr lvl="0">
              <a:lnSpc>
                <a:spcPct val="107000"/>
              </a:lnSpc>
              <a:tabLst>
                <a:tab pos="457200" algn="l"/>
              </a:tabLst>
            </a:pPr>
            <a:r>
              <a:rPr lang="fr-CA" sz="1200" b="1" kern="100" dirty="0" err="1">
                <a:effectLst/>
                <a:latin typeface="Architects Daughter" panose="02000505000000020004" pitchFamily="2" charset="0"/>
                <a:ea typeface="Calibri" panose="020F0502020204030204" pitchFamily="34" charset="0"/>
                <a:cs typeface="Calibri" panose="020F0502020204030204" pitchFamily="34" charset="0"/>
              </a:rPr>
              <a:t>Comptonie</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 voyageuse</a:t>
            </a:r>
          </a:p>
          <a:p>
            <a:pPr lvl="0">
              <a:lnSpc>
                <a:spcPct val="107000"/>
              </a:lnSpc>
              <a:tabLst>
                <a:tab pos="457200" algn="l"/>
              </a:tabLst>
            </a:pP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Comptonia</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peregrina</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 </a:t>
            </a:r>
          </a:p>
          <a:p>
            <a:pPr lvl="0">
              <a:lnSpc>
                <a:spcPct val="107000"/>
              </a:lnSpc>
              <a:tabLst>
                <a:tab pos="457200" algn="l"/>
              </a:tabLst>
            </a:pPr>
            <a:r>
              <a:rPr lang="fr-CA" sz="1200" kern="100" dirty="0">
                <a:effectLst/>
                <a:latin typeface="Calibri" panose="020F0502020204030204" pitchFamily="34" charset="0"/>
                <a:ea typeface="Calibri" panose="020F0502020204030204" pitchFamily="34" charset="0"/>
                <a:cs typeface="Calibri" panose="020F0502020204030204" pitchFamily="34" charset="0"/>
              </a:rPr>
              <a:t>Hauteur: 0,6 m. </a:t>
            </a:r>
          </a:p>
          <a:p>
            <a:pPr lvl="0" algn="just">
              <a:lnSpc>
                <a:spcPct val="107000"/>
              </a:lnSpc>
              <a:tabLst>
                <a:tab pos="457200" algn="l"/>
              </a:tabLst>
            </a:pPr>
            <a:r>
              <a:rPr lang="fr-CA" sz="1200" kern="100" dirty="0">
                <a:effectLst/>
                <a:latin typeface="Calibri" panose="020F0502020204030204" pitchFamily="34" charset="0"/>
                <a:ea typeface="Calibri" panose="020F0502020204030204" pitchFamily="34" charset="0"/>
                <a:cs typeface="Calibri" panose="020F0502020204030204" pitchFamily="34" charset="0"/>
              </a:rPr>
              <a:t>Ce petit arbuste au feuillage aromatique rappelant la fougère est une excellente plante couvre-sol. Sa tolérance aux sols pauvres et sableux en fait une espèce de choix pour prévenir l’érosion.</a:t>
            </a:r>
          </a:p>
        </p:txBody>
      </p:sp>
      <p:sp>
        <p:nvSpPr>
          <p:cNvPr id="13" name="ZoneTexte 12">
            <a:extLst>
              <a:ext uri="{FF2B5EF4-FFF2-40B4-BE49-F238E27FC236}">
                <a16:creationId xmlns:a16="http://schemas.microsoft.com/office/drawing/2014/main" id="{1E4432A3-720B-94E1-AAAC-1AB5CB72D5F8}"/>
              </a:ext>
            </a:extLst>
          </p:cNvPr>
          <p:cNvSpPr txBox="1"/>
          <p:nvPr/>
        </p:nvSpPr>
        <p:spPr>
          <a:xfrm>
            <a:off x="810895" y="5760279"/>
            <a:ext cx="2235200" cy="1938992"/>
          </a:xfrm>
          <a:prstGeom prst="rect">
            <a:avLst/>
          </a:prstGeom>
          <a:noFill/>
        </p:spPr>
        <p:txBody>
          <a:bodyPr wrap="square" rtlCol="0">
            <a:spAutoFit/>
          </a:bodyPr>
          <a:lstStyle/>
          <a:p>
            <a:pPr algn="just"/>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Symphorine blanche</a:t>
            </a:r>
          </a:p>
          <a:p>
            <a:pPr algn="just"/>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Symphoricarpos</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albus</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 m.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Arbuste bourré de qualité: adéquat pour l’ombre ou le plein soleil, résistant aux chevreuils et à la pollution, aux sols secs ou humides, bref une espèce passe-partout avec de jolis fruits en forme de billes blanches.</a:t>
            </a:r>
          </a:p>
        </p:txBody>
      </p:sp>
      <p:sp>
        <p:nvSpPr>
          <p:cNvPr id="14" name="ZoneTexte 13">
            <a:extLst>
              <a:ext uri="{FF2B5EF4-FFF2-40B4-BE49-F238E27FC236}">
                <a16:creationId xmlns:a16="http://schemas.microsoft.com/office/drawing/2014/main" id="{C60F2909-9681-8C3A-9962-0AA9A00E0C07}"/>
              </a:ext>
            </a:extLst>
          </p:cNvPr>
          <p:cNvSpPr txBox="1"/>
          <p:nvPr/>
        </p:nvSpPr>
        <p:spPr>
          <a:xfrm>
            <a:off x="810895" y="3133572"/>
            <a:ext cx="2961005" cy="1754326"/>
          </a:xfrm>
          <a:prstGeom prst="rect">
            <a:avLst/>
          </a:prstGeom>
          <a:noFill/>
        </p:spPr>
        <p:txBody>
          <a:bodyPr wrap="square" rtlCol="0">
            <a:spAutoFit/>
          </a:bodyPr>
          <a:lstStyle/>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Noisetier à long bec, coudrier </a:t>
            </a:r>
          </a:p>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Corylus</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cornuta</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 </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Hauteur: 3 m.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Ce noisetier produit des fleurs en chatons pendants et des noix comestibles. Préférant l’ombre et résistant aux insectes et aux maladies, il se propage rapidement et peut devenir envahissant en sol bien drainé. Ignoré des chevreuils.</a:t>
            </a:r>
            <a:endParaRPr lang="fr-CA" sz="1200" dirty="0">
              <a:latin typeface="Calibri" panose="020F0502020204030204" pitchFamily="34" charset="0"/>
              <a:ea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A90EEE34-EC98-CACE-4591-4399F6060999}"/>
              </a:ext>
            </a:extLst>
          </p:cNvPr>
          <p:cNvSpPr txBox="1"/>
          <p:nvPr/>
        </p:nvSpPr>
        <p:spPr>
          <a:xfrm>
            <a:off x="3771900" y="5328346"/>
            <a:ext cx="3189605" cy="1754326"/>
          </a:xfrm>
          <a:prstGeom prst="rect">
            <a:avLst/>
          </a:prstGeom>
          <a:noFill/>
        </p:spPr>
        <p:txBody>
          <a:bodyPr wrap="square" rtlCol="0">
            <a:spAutoFit/>
          </a:bodyPr>
          <a:lstStyle/>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Viorne flexible</a:t>
            </a:r>
          </a:p>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Viburnum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lentago</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 </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Hauteur: 4 m.</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Grand arbuste peu exigeant à floraison blanche. Feuillage vert et lustré qui tourne au rouge à l’automne. Espèce très intéressante pour ses fruits comestibles attirant les oiseaux. Tolère autant les sols humides que secs. Arbuste à utiliser pour contrer l’érosion et en brise-vent. </a:t>
            </a:r>
          </a:p>
        </p:txBody>
      </p:sp>
      <p:pic>
        <p:nvPicPr>
          <p:cNvPr id="15" name="Image 14" descr="Une image contenant plante, Plante terrestre, feuille, plein air&#10;&#10;Description générée automatiquement">
            <a:extLst>
              <a:ext uri="{FF2B5EF4-FFF2-40B4-BE49-F238E27FC236}">
                <a16:creationId xmlns:a16="http://schemas.microsoft.com/office/drawing/2014/main" id="{EDC5C1C4-A57D-6EE7-6D6D-0BEF4DB00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572" y="769079"/>
            <a:ext cx="2175932" cy="1466940"/>
          </a:xfrm>
          <a:prstGeom prst="rect">
            <a:avLst/>
          </a:prstGeom>
        </p:spPr>
      </p:pic>
      <p:pic>
        <p:nvPicPr>
          <p:cNvPr id="19" name="Image 18" descr="Une image contenant plein air, arbre, plante, végétation&#10;&#10;Description générée automatiquement">
            <a:extLst>
              <a:ext uri="{FF2B5EF4-FFF2-40B4-BE49-F238E27FC236}">
                <a16:creationId xmlns:a16="http://schemas.microsoft.com/office/drawing/2014/main" id="{2BE0525B-FAB4-1D76-F178-9D43453A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3117658"/>
            <a:ext cx="2339101" cy="1754326"/>
          </a:xfrm>
          <a:prstGeom prst="rect">
            <a:avLst/>
          </a:prstGeom>
        </p:spPr>
      </p:pic>
      <p:pic>
        <p:nvPicPr>
          <p:cNvPr id="23" name="Image 22" descr="Une image contenant arbre, plein air, Tige, Plante terrestre&#10;&#10;Description générée automatiquement">
            <a:extLst>
              <a:ext uri="{FF2B5EF4-FFF2-40B4-BE49-F238E27FC236}">
                <a16:creationId xmlns:a16="http://schemas.microsoft.com/office/drawing/2014/main" id="{7039A2C8-621C-B36E-9EE6-9D4188ECD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665" y="2815553"/>
            <a:ext cx="1288839" cy="966629"/>
          </a:xfrm>
          <a:prstGeom prst="rect">
            <a:avLst/>
          </a:prstGeom>
        </p:spPr>
      </p:pic>
      <p:pic>
        <p:nvPicPr>
          <p:cNvPr id="25" name="Image 24" descr="Une image contenant arbre, plein air, fleur, baie&#10;&#10;Description générée automatiquement">
            <a:extLst>
              <a:ext uri="{FF2B5EF4-FFF2-40B4-BE49-F238E27FC236}">
                <a16:creationId xmlns:a16="http://schemas.microsoft.com/office/drawing/2014/main" id="{F027677B-1270-BA06-C46E-1CAFF228B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00" y="7857937"/>
            <a:ext cx="2144395" cy="1431384"/>
          </a:xfrm>
          <a:prstGeom prst="rect">
            <a:avLst/>
          </a:prstGeom>
        </p:spPr>
      </p:pic>
      <p:pic>
        <p:nvPicPr>
          <p:cNvPr id="27" name="Image 26" descr="Une image contenant fruit, arbre, automne, plein air&#10;&#10;Description générée automatiquement">
            <a:extLst>
              <a:ext uri="{FF2B5EF4-FFF2-40B4-BE49-F238E27FC236}">
                <a16:creationId xmlns:a16="http://schemas.microsoft.com/office/drawing/2014/main" id="{E6EECBD4-9FB7-F4DF-58FE-251B0A1A91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9845" y="7213418"/>
            <a:ext cx="3121659" cy="2075903"/>
          </a:xfrm>
          <a:prstGeom prst="rect">
            <a:avLst/>
          </a:prstGeom>
        </p:spPr>
      </p:pic>
    </p:spTree>
    <p:extLst>
      <p:ext uri="{BB962C8B-B14F-4D97-AF65-F5344CB8AC3E}">
        <p14:creationId xmlns:p14="http://schemas.microsoft.com/office/powerpoint/2010/main" val="412815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herbe, plein air, plante, ciel&#10;&#10;Description générée automatiquement">
            <a:extLst>
              <a:ext uri="{FF2B5EF4-FFF2-40B4-BE49-F238E27FC236}">
                <a16:creationId xmlns:a16="http://schemas.microsoft.com/office/drawing/2014/main" id="{0BE8021F-7698-856D-7A53-1A70867FA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539" y="7694521"/>
            <a:ext cx="2380299" cy="1594800"/>
          </a:xfrm>
          <a:prstGeom prst="rect">
            <a:avLst/>
          </a:prstGeom>
        </p:spPr>
      </p:pic>
      <p:sp>
        <p:nvSpPr>
          <p:cNvPr id="12" name="ZoneTexte 11">
            <a:extLst>
              <a:ext uri="{FF2B5EF4-FFF2-40B4-BE49-F238E27FC236}">
                <a16:creationId xmlns:a16="http://schemas.microsoft.com/office/drawing/2014/main" id="{9511FCFE-D7D8-D4BC-091F-8383536581A3}"/>
              </a:ext>
            </a:extLst>
          </p:cNvPr>
          <p:cNvSpPr txBox="1"/>
          <p:nvPr/>
        </p:nvSpPr>
        <p:spPr>
          <a:xfrm>
            <a:off x="810895" y="769079"/>
            <a:ext cx="6057900" cy="1269322"/>
          </a:xfrm>
          <a:prstGeom prst="rect">
            <a:avLst/>
          </a:prstGeom>
          <a:noFill/>
        </p:spPr>
        <p:txBody>
          <a:bodyPr wrap="square" rtlCol="0">
            <a:spAutoFit/>
          </a:bodyPr>
          <a:lstStyle/>
          <a:p>
            <a:pPr>
              <a:lnSpc>
                <a:spcPct val="107000"/>
              </a:lnSpc>
              <a:tabLst>
                <a:tab pos="457200" algn="l"/>
              </a:tabLst>
            </a:pP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Raisin d’ours </a:t>
            </a:r>
          </a:p>
          <a:p>
            <a:pPr>
              <a:lnSpc>
                <a:spcPct val="107000"/>
              </a:lnSpc>
              <a:tabLst>
                <a:tab pos="457200" algn="l"/>
              </a:tabLst>
            </a:pP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Arctostaphylos</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 uva-ursi</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p>
          <a:p>
            <a:pPr>
              <a:lnSpc>
                <a:spcPct val="107000"/>
              </a:lnSpc>
              <a:tabLst>
                <a:tab pos="457200" algn="l"/>
              </a:tabLst>
            </a:pPr>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15 cm. </a:t>
            </a:r>
          </a:p>
          <a:p>
            <a:pPr algn="just">
              <a:lnSpc>
                <a:spcPct val="107000"/>
              </a:lnSpc>
              <a:tabLst>
                <a:tab pos="457200" algn="l"/>
              </a:tabLst>
            </a:pPr>
            <a:r>
              <a:rPr lang="fr-CA" sz="1200" kern="100" dirty="0">
                <a:effectLst/>
                <a:latin typeface="Calibri" panose="020F0502020204030204" pitchFamily="34" charset="0"/>
                <a:ea typeface="Calibri" panose="020F0502020204030204" pitchFamily="34" charset="0"/>
                <a:cs typeface="Calibri" panose="020F0502020204030204" pitchFamily="34" charset="0"/>
              </a:rPr>
              <a:t>Petit couvre-sol idéal pour les sols arides et rocailleux. Feuillage coriace vert devenant rouge à l’automne, fleurs roses et petits fruits rouges comestibles.</a:t>
            </a:r>
            <a:r>
              <a:rPr lang="fr-CA" sz="1200" b="1" kern="100" dirty="0">
                <a:effectLst/>
                <a:latin typeface="Calibri" panose="020F0502020204030204" pitchFamily="34" charset="0"/>
                <a:ea typeface="Calibri" panose="020F0502020204030204" pitchFamily="34" charset="0"/>
                <a:cs typeface="Calibri" panose="020F0502020204030204" pitchFamily="34" charset="0"/>
              </a:rPr>
              <a:t> </a:t>
            </a:r>
            <a:endParaRPr lang="fr-CA" sz="1200" kern="1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tabLst>
                <a:tab pos="457200" algn="l"/>
              </a:tabLst>
            </a:pPr>
            <a:endParaRPr lang="fr-CA"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1E4432A3-720B-94E1-AAAC-1AB5CB72D5F8}"/>
              </a:ext>
            </a:extLst>
          </p:cNvPr>
          <p:cNvSpPr txBox="1"/>
          <p:nvPr/>
        </p:nvSpPr>
        <p:spPr>
          <a:xfrm>
            <a:off x="903605" y="4760669"/>
            <a:ext cx="3425644" cy="1384995"/>
          </a:xfrm>
          <a:prstGeom prst="rect">
            <a:avLst/>
          </a:prstGeom>
          <a:noFill/>
        </p:spPr>
        <p:txBody>
          <a:bodyPr wrap="square" rtlCol="0">
            <a:spAutoFit/>
          </a:bodyPr>
          <a:lstStyle/>
          <a:p>
            <a:pPr algn="just"/>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Calamagrostis du Canada </a:t>
            </a:r>
          </a:p>
          <a:p>
            <a:pPr algn="just"/>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Calamagrostis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canadensis</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1,5 m.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Graminée très résistante. Elle peut pousser dans tout type de sol et son système racinaire dense est utile pour la stabilisation.</a:t>
            </a:r>
            <a:r>
              <a:rPr lang="fr-CA" sz="1200" b="1" kern="100" dirty="0">
                <a:effectLst/>
                <a:latin typeface="Calibri" panose="020F0502020204030204" pitchFamily="34" charset="0"/>
                <a:ea typeface="Calibri" panose="020F0502020204030204" pitchFamily="34" charset="0"/>
                <a:cs typeface="Calibri" panose="020F0502020204030204" pitchFamily="34" charset="0"/>
              </a:rPr>
              <a:t> </a:t>
            </a:r>
            <a:endParaRPr lang="fr-CA" sz="1200" kern="1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fr-CA"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C60F2909-9681-8C3A-9962-0AA9A00E0C07}"/>
              </a:ext>
            </a:extLst>
          </p:cNvPr>
          <p:cNvSpPr txBox="1"/>
          <p:nvPr/>
        </p:nvSpPr>
        <p:spPr>
          <a:xfrm>
            <a:off x="810895" y="7079447"/>
            <a:ext cx="3425644" cy="1754326"/>
          </a:xfrm>
          <a:prstGeom prst="rect">
            <a:avLst/>
          </a:prstGeom>
          <a:noFill/>
        </p:spPr>
        <p:txBody>
          <a:bodyPr wrap="square" rtlCol="0">
            <a:spAutoFit/>
          </a:bodyPr>
          <a:lstStyle/>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Desmodie du Canada</a:t>
            </a:r>
          </a:p>
          <a:p>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Desmodium</a:t>
            </a:r>
            <a:r>
              <a:rPr lang="fr-CA" sz="1200" b="1" i="1" kern="100" dirty="0">
                <a:effectLst/>
                <a:latin typeface="Architects Daughter" panose="02000505000000020004" pitchFamily="2" charset="0"/>
                <a:ea typeface="Calibri" panose="020F0502020204030204" pitchFamily="34" charset="0"/>
                <a:cs typeface="Calibri" panose="020F0502020204030204" pitchFamily="34" charset="0"/>
              </a:rPr>
              <a:t> </a:t>
            </a:r>
            <a:r>
              <a:rPr lang="fr-CA" sz="1200" b="1" i="1" kern="100" dirty="0" err="1">
                <a:effectLst/>
                <a:latin typeface="Architects Daughter" panose="02000505000000020004" pitchFamily="2" charset="0"/>
                <a:ea typeface="Calibri" panose="020F0502020204030204" pitchFamily="34" charset="0"/>
                <a:cs typeface="Calibri" panose="020F0502020204030204" pitchFamily="34" charset="0"/>
              </a:rPr>
              <a:t>canadense</a:t>
            </a:r>
            <a:r>
              <a:rPr lang="fr-CA" sz="1200" b="1" kern="100" dirty="0">
                <a:effectLst/>
                <a:latin typeface="Architects Daughter" panose="02000505000000020004" pitchFamily="2" charset="0"/>
                <a:ea typeface="Calibri" panose="020F0502020204030204" pitchFamily="34" charset="0"/>
                <a:cs typeface="Calibri" panose="020F0502020204030204" pitchFamily="34" charset="0"/>
              </a:rPr>
              <a:t>)</a:t>
            </a:r>
          </a:p>
          <a:p>
            <a:r>
              <a:rPr lang="fr-CA" sz="1200" kern="100" dirty="0">
                <a:effectLst/>
                <a:latin typeface="Calibri" panose="020F0502020204030204" pitchFamily="34" charset="0"/>
                <a:ea typeface="Calibri" panose="020F0502020204030204" pitchFamily="34" charset="0"/>
                <a:cs typeface="Calibri" panose="020F0502020204030204" pitchFamily="34" charset="0"/>
              </a:rPr>
              <a:t>Hauteur: 1 m. </a:t>
            </a:r>
          </a:p>
          <a:p>
            <a:pPr algn="just"/>
            <a:r>
              <a:rPr lang="fr-CA" sz="1200" kern="100" dirty="0">
                <a:effectLst/>
                <a:latin typeface="Calibri" panose="020F0502020204030204" pitchFamily="34" charset="0"/>
                <a:ea typeface="Calibri" panose="020F0502020204030204" pitchFamily="34" charset="0"/>
                <a:cs typeface="Calibri" panose="020F0502020204030204" pitchFamily="34" charset="0"/>
              </a:rPr>
              <a:t>Jolie plante à floraison rose-mauve idéale pour les sols frais et humides. Enracinement abondant et profond, parfait pour la stabilisation des sols et pour contrer l’érosion. Attire les pollinisateurs, les colibris et les oiseaux.</a:t>
            </a:r>
          </a:p>
          <a:p>
            <a:endParaRPr lang="fr-CA" sz="1200" dirty="0">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763DAB53-8049-8311-C45A-3A1A4C7EE856}"/>
              </a:ext>
            </a:extLst>
          </p:cNvPr>
          <p:cNvSpPr txBox="1"/>
          <p:nvPr/>
        </p:nvSpPr>
        <p:spPr>
          <a:xfrm>
            <a:off x="810895" y="461302"/>
            <a:ext cx="6057900" cy="307777"/>
          </a:xfrm>
          <a:prstGeom prst="rect">
            <a:avLst/>
          </a:prstGeom>
          <a:noFill/>
        </p:spPr>
        <p:txBody>
          <a:bodyPr wrap="square" rtlCol="0">
            <a:spAutoFit/>
          </a:bodyPr>
          <a:lstStyle/>
          <a:p>
            <a:r>
              <a:rPr lang="fr-CA" sz="1400" b="1" dirty="0">
                <a:latin typeface="Architects Daughter" panose="02000505000000020004" pitchFamily="2" charset="0"/>
              </a:rPr>
              <a:t>PLANTES VIVACES ET GRAMINÉES</a:t>
            </a:r>
          </a:p>
        </p:txBody>
      </p:sp>
      <p:pic>
        <p:nvPicPr>
          <p:cNvPr id="6" name="Image 5" descr="Une image contenant fleur, plein air, buissons, baie&#10;&#10;Description générée automatiquement">
            <a:extLst>
              <a:ext uri="{FF2B5EF4-FFF2-40B4-BE49-F238E27FC236}">
                <a16:creationId xmlns:a16="http://schemas.microsoft.com/office/drawing/2014/main" id="{068825C8-00A6-EA0F-BCEB-C301778E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05" y="1971640"/>
            <a:ext cx="2779395" cy="1855246"/>
          </a:xfrm>
          <a:prstGeom prst="rect">
            <a:avLst/>
          </a:prstGeom>
        </p:spPr>
      </p:pic>
      <p:pic>
        <p:nvPicPr>
          <p:cNvPr id="8" name="Image 7" descr="Une image contenant plein air, baie, fruit, plante&#10;&#10;Description générée automatiquement">
            <a:extLst>
              <a:ext uri="{FF2B5EF4-FFF2-40B4-BE49-F238E27FC236}">
                <a16:creationId xmlns:a16="http://schemas.microsoft.com/office/drawing/2014/main" id="{96FC90FA-EB8D-CD94-3FD9-0A815712E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820" y="1971640"/>
            <a:ext cx="2466975" cy="1847850"/>
          </a:xfrm>
          <a:prstGeom prst="rect">
            <a:avLst/>
          </a:prstGeom>
        </p:spPr>
      </p:pic>
      <p:pic>
        <p:nvPicPr>
          <p:cNvPr id="16" name="Image 15" descr="Une image contenant plante, herbe, plein air, Phragmites&#10;&#10;Description générée automatiquement">
            <a:extLst>
              <a:ext uri="{FF2B5EF4-FFF2-40B4-BE49-F238E27FC236}">
                <a16:creationId xmlns:a16="http://schemas.microsoft.com/office/drawing/2014/main" id="{A4DAA0AC-E4A5-6CB3-257D-DDBEADEFD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820" y="4631356"/>
            <a:ext cx="2466975" cy="1643623"/>
          </a:xfrm>
          <a:prstGeom prst="rect">
            <a:avLst/>
          </a:prstGeom>
        </p:spPr>
      </p:pic>
      <p:pic>
        <p:nvPicPr>
          <p:cNvPr id="18" name="Image 17" descr="Une image contenant arbre, plein air, plante, Phorbe&#10;&#10;Description générée automatiquement">
            <a:extLst>
              <a:ext uri="{FF2B5EF4-FFF2-40B4-BE49-F238E27FC236}">
                <a16:creationId xmlns:a16="http://schemas.microsoft.com/office/drawing/2014/main" id="{CD0F840F-E0D7-690B-8043-67963EF057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571" y="7070202"/>
            <a:ext cx="1157224" cy="1735836"/>
          </a:xfrm>
          <a:prstGeom prst="rect">
            <a:avLst/>
          </a:prstGeom>
        </p:spPr>
      </p:pic>
    </p:spTree>
    <p:extLst>
      <p:ext uri="{BB962C8B-B14F-4D97-AF65-F5344CB8AC3E}">
        <p14:creationId xmlns:p14="http://schemas.microsoft.com/office/powerpoint/2010/main" val="16823543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497</Words>
  <Application>Microsoft Office PowerPoint</Application>
  <PresentationFormat>Personnalisé</PresentationFormat>
  <Paragraphs>47</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Aptos</vt:lpstr>
      <vt:lpstr>Aptos Display</vt:lpstr>
      <vt:lpstr>Architects Daughter</vt:lpstr>
      <vt:lpstr>Arial</vt:lpstr>
      <vt:lpstr>Calibri</vt:lpstr>
      <vt:lpstr>Dreaming Outloud Script Pro</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Geneviève Simard</dc:creator>
  <cp:lastModifiedBy>Geneviève Simard</cp:lastModifiedBy>
  <cp:revision>1</cp:revision>
  <dcterms:created xsi:type="dcterms:W3CDTF">2024-03-25T18:06:11Z</dcterms:created>
  <dcterms:modified xsi:type="dcterms:W3CDTF">2024-03-25T18:56:02Z</dcterms:modified>
</cp:coreProperties>
</file>